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1"/>
  </p:notesMasterIdLst>
  <p:handoutMasterIdLst>
    <p:handoutMasterId r:id="rId52"/>
  </p:handoutMasterIdLst>
  <p:sldIdLst>
    <p:sldId id="256" r:id="rId2"/>
    <p:sldId id="367" r:id="rId3"/>
    <p:sldId id="578" r:id="rId4"/>
    <p:sldId id="579" r:id="rId5"/>
    <p:sldId id="603" r:id="rId6"/>
    <p:sldId id="612" r:id="rId7"/>
    <p:sldId id="598" r:id="rId8"/>
    <p:sldId id="592" r:id="rId9"/>
    <p:sldId id="663" r:id="rId10"/>
    <p:sldId id="643" r:id="rId11"/>
    <p:sldId id="650" r:id="rId12"/>
    <p:sldId id="675" r:id="rId13"/>
    <p:sldId id="682" r:id="rId14"/>
    <p:sldId id="680" r:id="rId15"/>
    <p:sldId id="681" r:id="rId16"/>
    <p:sldId id="677" r:id="rId17"/>
    <p:sldId id="606" r:id="rId18"/>
    <p:sldId id="593" r:id="rId19"/>
    <p:sldId id="627" r:id="rId20"/>
    <p:sldId id="626" r:id="rId21"/>
    <p:sldId id="621" r:id="rId22"/>
    <p:sldId id="622" r:id="rId23"/>
    <p:sldId id="636" r:id="rId24"/>
    <p:sldId id="591" r:id="rId25"/>
    <p:sldId id="583" r:id="rId26"/>
    <p:sldId id="618" r:id="rId27"/>
    <p:sldId id="619" r:id="rId28"/>
    <p:sldId id="611" r:id="rId29"/>
    <p:sldId id="616" r:id="rId30"/>
    <p:sldId id="630" r:id="rId31"/>
    <p:sldId id="656" r:id="rId32"/>
    <p:sldId id="674" r:id="rId33"/>
    <p:sldId id="660" r:id="rId34"/>
    <p:sldId id="673" r:id="rId35"/>
    <p:sldId id="664" r:id="rId36"/>
    <p:sldId id="665" r:id="rId37"/>
    <p:sldId id="684" r:id="rId38"/>
    <p:sldId id="582" r:id="rId39"/>
    <p:sldId id="384" r:id="rId40"/>
    <p:sldId id="609" r:id="rId41"/>
    <p:sldId id="658" r:id="rId42"/>
    <p:sldId id="686" r:id="rId43"/>
    <p:sldId id="652" r:id="rId44"/>
    <p:sldId id="639" r:id="rId45"/>
    <p:sldId id="640" r:id="rId46"/>
    <p:sldId id="644" r:id="rId47"/>
    <p:sldId id="670" r:id="rId48"/>
    <p:sldId id="683" r:id="rId49"/>
    <p:sldId id="685" r:id="rId50"/>
  </p:sldIdLst>
  <p:sldSz cx="9144000" cy="6858000" type="screen4x3"/>
  <p:notesSz cx="6797675" cy="9874250"/>
  <p:defaultTextStyle>
    <a:defPPr>
      <a:defRPr lang="zh-TW"/>
    </a:defPPr>
    <a:lvl1pPr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9pPr>
  </p:defaultTextStyle>
  <p:extLst>
    <p:ext uri="{521415D9-36F7-43E2-AB2F-B90AF26B5E84}">
      <p14:sectionLst xmlns:p14="http://schemas.microsoft.com/office/powerpoint/2010/main">
        <p14:section name="預設章節" id="{4D975252-4D11-9440-A371-8EFC2D2B5633}">
          <p14:sldIdLst>
            <p14:sldId id="256"/>
            <p14:sldId id="367"/>
          </p14:sldIdLst>
        </p14:section>
        <p14:section name="Introduction" id="{DEE91AFA-891A-CC4A-A244-14F70B3CCD0B}">
          <p14:sldIdLst>
            <p14:sldId id="578"/>
          </p14:sldIdLst>
        </p14:section>
        <p14:section name="Related work" id="{36B9E1EB-60FC-F44D-AEDC-0407B24C2BF8}">
          <p14:sldIdLst>
            <p14:sldId id="579"/>
            <p14:sldId id="603"/>
          </p14:sldIdLst>
        </p14:section>
        <p14:section name="Method" id="{C29B9AC0-5CFB-3349-B4AF-E3817CAB9710}">
          <p14:sldIdLst>
            <p14:sldId id="612"/>
          </p14:sldIdLst>
        </p14:section>
        <p14:section name="face detect" id="{E3CB0C9F-A270-BB4C-A20E-72EF7912A314}">
          <p14:sldIdLst>
            <p14:sldId id="598"/>
            <p14:sldId id="592"/>
          </p14:sldIdLst>
        </p14:section>
        <p14:section name="face alignment" id="{20D78FAD-963F-214B-A0F5-7FDBDA133B5F}">
          <p14:sldIdLst>
            <p14:sldId id="663"/>
          </p14:sldIdLst>
        </p14:section>
        <p14:section name="feature extractor" id="{A814376D-7406-F94C-8B4D-A5D9A1E6BA9F}">
          <p14:sldIdLst>
            <p14:sldId id="643"/>
          </p14:sldIdLst>
        </p14:section>
        <p14:section name="Anns" id="{91E8F0F0-CA1C-474B-AF01-1A327999E49D}">
          <p14:sldIdLst>
            <p14:sldId id="650"/>
          </p14:sldIdLst>
        </p14:section>
        <p14:section name="re-ranking policy" id="{5B10D485-D4AA-3341-92F7-86DD7E9DEC4E}">
          <p14:sldIdLst>
            <p14:sldId id="675"/>
            <p14:sldId id="682"/>
            <p14:sldId id="680"/>
            <p14:sldId id="681"/>
            <p14:sldId id="677"/>
          </p14:sldIdLst>
        </p14:section>
        <p14:section name="Experiments" id="{FF59494E-1E73-4D41-A319-FB73804A4CCA}">
          <p14:sldIdLst>
            <p14:sldId id="606"/>
            <p14:sldId id="593"/>
            <p14:sldId id="627"/>
            <p14:sldId id="626"/>
            <p14:sldId id="621"/>
            <p14:sldId id="622"/>
            <p14:sldId id="636"/>
            <p14:sldId id="591"/>
            <p14:sldId id="583"/>
            <p14:sldId id="618"/>
            <p14:sldId id="619"/>
            <p14:sldId id="611"/>
            <p14:sldId id="616"/>
            <p14:sldId id="630"/>
            <p14:sldId id="656"/>
            <p14:sldId id="674"/>
            <p14:sldId id="660"/>
            <p14:sldId id="673"/>
            <p14:sldId id="664"/>
            <p14:sldId id="665"/>
            <p14:sldId id="684"/>
          </p14:sldIdLst>
        </p14:section>
        <p14:section name="Conclusions" id="{B38F280E-5F56-AB4B-9CF8-FA8DC879531E}">
          <p14:sldIdLst>
            <p14:sldId id="582"/>
            <p14:sldId id="384"/>
          </p14:sldIdLst>
        </p14:section>
        <p14:section name="Backup" id="{CC0EC84D-17F8-CC41-A838-82E4E4BBAFD9}">
          <p14:sldIdLst>
            <p14:sldId id="609"/>
            <p14:sldId id="658"/>
          </p14:sldIdLst>
        </p14:section>
        <p14:section name="error" id="{5A64746A-72BA-6A49-B8EE-1D054B396ED4}">
          <p14:sldIdLst>
            <p14:sldId id="686"/>
            <p14:sldId id="652"/>
            <p14:sldId id="639"/>
            <p14:sldId id="640"/>
            <p14:sldId id="644"/>
          </p14:sldIdLst>
        </p14:section>
        <p14:section name="Learning to rank" id="{D0F5BF55-E1C4-B143-81FC-06D6DFB408ED}">
          <p14:sldIdLst>
            <p14:sldId id="670"/>
            <p14:sldId id="683"/>
            <p14:sldId id="6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hsiao" initials="kh" lastIdx="1" clrIdx="0">
    <p:extLst>
      <p:ext uri="{19B8F6BF-5375-455C-9EA6-DF929625EA0E}">
        <p15:presenceInfo xmlns:p15="http://schemas.microsoft.com/office/powerpoint/2012/main" userId="d5cfbe191f8d0b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01"/>
    <a:srgbClr val="FF0000"/>
    <a:srgbClr val="FFD7D6"/>
    <a:srgbClr val="D7ABA9"/>
    <a:srgbClr val="D87C79"/>
    <a:srgbClr val="C04D5E"/>
    <a:srgbClr val="008000"/>
    <a:srgbClr val="00CC00"/>
    <a:srgbClr val="0000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6" autoAdjust="0"/>
    <p:restoredTop sz="72422" autoAdjust="0"/>
  </p:normalViewPr>
  <p:slideViewPr>
    <p:cSldViewPr>
      <p:cViewPr>
        <p:scale>
          <a:sx n="155" d="100"/>
          <a:sy n="155" d="100"/>
        </p:scale>
        <p:origin x="2288" y="-1400"/>
      </p:cViewPr>
      <p:guideLst>
        <p:guide orient="horz" pos="2160"/>
        <p:guide pos="2880"/>
      </p:guideLst>
    </p:cSldViewPr>
  </p:slideViewPr>
  <p:outlineViewPr>
    <p:cViewPr>
      <p:scale>
        <a:sx n="33" d="100"/>
        <a:sy n="33" d="100"/>
      </p:scale>
      <p:origin x="0" y="-14552"/>
    </p:cViewPr>
  </p:outlineViewPr>
  <p:notesTextViewPr>
    <p:cViewPr>
      <p:scale>
        <a:sx n="190" d="100"/>
        <a:sy n="190" d="100"/>
      </p:scale>
      <p:origin x="0" y="0"/>
    </p:cViewPr>
  </p:notesTextViewPr>
  <p:sorterViewPr>
    <p:cViewPr>
      <p:scale>
        <a:sx n="66" d="100"/>
        <a:sy n="66" d="100"/>
      </p:scale>
      <p:origin x="0" y="-288"/>
    </p:cViewPr>
  </p:sorterViewPr>
  <p:notesViewPr>
    <p:cSldViewPr>
      <p:cViewPr varScale="1">
        <p:scale>
          <a:sx n="74" d="100"/>
          <a:sy n="74" d="100"/>
        </p:scale>
        <p:origin x="3544" y="17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sz="quarter"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73E1C31-C464-4E0C-B169-5B975F91BA07}" type="datetimeFigureOut">
              <a:rPr lang="zh-TW" altLang="en-US"/>
              <a:pPr>
                <a:defRPr/>
              </a:pPr>
              <a:t>2019/6/24</a:t>
            </a:fld>
            <a:endParaRPr lang="en-US" altLang="zh-TW"/>
          </a:p>
        </p:txBody>
      </p:sp>
      <p:sp>
        <p:nvSpPr>
          <p:cNvPr id="4" name="頁尾版面配置區 3"/>
          <p:cNvSpPr>
            <a:spLocks noGrp="1"/>
          </p:cNvSpPr>
          <p:nvPr>
            <p:ph type="ftr" sz="quarter" idx="2"/>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5" name="投影片編號版面配置區 4"/>
          <p:cNvSpPr>
            <a:spLocks noGrp="1"/>
          </p:cNvSpPr>
          <p:nvPr>
            <p:ph type="sldNum" sz="quarter" idx="3"/>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FEE8EE51-E3C7-4114-AAF7-F766363F291F}"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46BB61A-00BC-47CD-A11D-3CDC676B4854}" type="datetimeFigureOut">
              <a:rPr lang="zh-TW" altLang="en-US"/>
              <a:pPr>
                <a:defRPr/>
              </a:pPr>
              <a:t>2019/6/24</a:t>
            </a:fld>
            <a:endParaRPr lang="en-US" altLang="zh-TW"/>
          </a:p>
        </p:txBody>
      </p:sp>
      <p:sp>
        <p:nvSpPr>
          <p:cNvPr id="4" name="投影片圖像版面配置區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bwMode="auto">
          <a:xfrm>
            <a:off x="679450" y="4689475"/>
            <a:ext cx="5438775" cy="44434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7" name="投影片編號版面配置區 6"/>
          <p:cNvSpPr>
            <a:spLocks noGrp="1"/>
          </p:cNvSpPr>
          <p:nvPr>
            <p:ph type="sldNum" sz="quarter" idx="5"/>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915E931B-590C-4ECC-A8D3-ABE8AF66723D}"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zhihu.com/question/27836140"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ryanligod.com/2018/11/27/2018-11-27%20HNSW%20%E4%BB%8B%E7%BB%8D/" TargetMode="External"/><Relationship Id="rId4" Type="http://schemas.openxmlformats.org/officeDocument/2006/relationships/hyperlink" Target="https://stats.stackexchange.com/questions/159070/curse-of-dimensionality-knn-classifie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vis-www.cs.umass.edu/lfw/index.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Rot="1" noChangeAspect="1" noTextEdit="1"/>
          </p:cNvSpPr>
          <p:nvPr>
            <p:ph type="sldImg"/>
          </p:nvPr>
        </p:nvSpPr>
        <p:spPr bwMode="auto">
          <a:xfrm>
            <a:off x="931863" y="741363"/>
            <a:ext cx="4935537"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zh-TW" sz="1200" kern="1200" dirty="0">
                <a:solidFill>
                  <a:schemeClr val="tx1"/>
                </a:solidFill>
                <a:effectLst/>
                <a:latin typeface="+mn-lt"/>
                <a:ea typeface="+mn-ea"/>
                <a:cs typeface="+mn-cs"/>
              </a:rPr>
              <a:t>透過重新排序與近似最鄰近搜尋以改進基於殘差網路之人臉特徵擷取器</a:t>
            </a:r>
          </a:p>
          <a:p>
            <a:pPr eaLnBrk="1" hangingPunct="1"/>
            <a:endParaRPr lang="en-US" altLang="zh-TW"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Parkhi, Omkar M., Andrea </a:t>
            </a:r>
            <a:r>
              <a:rPr lang="en-US" altLang="zh-TW" sz="1200" b="0" i="0" kern="1200" dirty="0" err="1">
                <a:solidFill>
                  <a:schemeClr val="tx1"/>
                </a:solidFill>
                <a:effectLst/>
                <a:latin typeface="+mn-lt"/>
                <a:ea typeface="+mn-ea"/>
                <a:cs typeface="+mn-cs"/>
              </a:rPr>
              <a:t>Vedaldi</a:t>
            </a:r>
            <a:r>
              <a:rPr lang="en-US" altLang="zh-TW" sz="1200" b="0" i="0" kern="1200" dirty="0">
                <a:solidFill>
                  <a:schemeClr val="tx1"/>
                </a:solidFill>
                <a:effectLst/>
                <a:latin typeface="+mn-lt"/>
                <a:ea typeface="+mn-ea"/>
                <a:cs typeface="+mn-cs"/>
              </a:rPr>
              <a:t>, and Andrew Zisserman. "Deep face recognition." </a:t>
            </a:r>
            <a:r>
              <a:rPr lang="en-US" altLang="zh-TW" sz="1200" b="0" i="1" kern="1200" dirty="0" err="1">
                <a:solidFill>
                  <a:schemeClr val="tx1"/>
                </a:solidFill>
                <a:effectLst/>
                <a:latin typeface="+mn-lt"/>
                <a:ea typeface="+mn-ea"/>
                <a:cs typeface="+mn-cs"/>
              </a:rPr>
              <a:t>bmvc</a:t>
            </a:r>
            <a:r>
              <a:rPr lang="en-US" altLang="zh-TW" sz="1200" b="0" i="0" kern="1200" dirty="0">
                <a:solidFill>
                  <a:schemeClr val="tx1"/>
                </a:solidFill>
                <a:effectLst/>
                <a:latin typeface="+mn-lt"/>
                <a:ea typeface="+mn-ea"/>
                <a:cs typeface="+mn-cs"/>
              </a:rPr>
              <a:t>. Vol. 1. No. 3. 2015.</a:t>
            </a:r>
          </a:p>
          <a:p>
            <a:endParaRPr kumimoji="1" lang="en-US" altLang="zh-TW"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先視為一個</a:t>
            </a:r>
            <a:r>
              <a:rPr kumimoji="1" lang="en-US" altLang="zh-CN" sz="1200" b="0" i="0" kern="1200" dirty="0">
                <a:solidFill>
                  <a:schemeClr val="tx1"/>
                </a:solidFill>
                <a:effectLst/>
                <a:latin typeface="+mn-lt"/>
                <a:ea typeface="+mn-ea"/>
                <a:cs typeface="+mn-cs"/>
              </a:rPr>
              <a:t>8631</a:t>
            </a:r>
            <a:r>
              <a:rPr kumimoji="1" lang="zh-CN" altLang="en-US" sz="1200" b="0" i="0" kern="1200" dirty="0">
                <a:solidFill>
                  <a:schemeClr val="tx1"/>
                </a:solidFill>
                <a:effectLst/>
                <a:latin typeface="+mn-lt"/>
                <a:ea typeface="+mn-ea"/>
                <a:cs typeface="+mn-cs"/>
              </a:rPr>
              <a:t>類的分類氣，</a:t>
            </a:r>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接著再把最後一層拿掉，變成</a:t>
            </a:r>
            <a:r>
              <a:rPr kumimoji="1" lang="en-US" altLang="zh-CN" sz="1200" b="0" i="0" kern="1200" dirty="0">
                <a:solidFill>
                  <a:schemeClr val="tx1"/>
                </a:solidFill>
                <a:effectLst/>
                <a:latin typeface="+mn-lt"/>
                <a:ea typeface="+mn-ea"/>
                <a:cs typeface="+mn-cs"/>
              </a:rPr>
              <a:t>face vector</a:t>
            </a:r>
          </a:p>
          <a:p>
            <a:r>
              <a:rPr kumimoji="1" lang="zh-CN" altLang="en-US" sz="1200" b="0" i="0" kern="1200" dirty="0">
                <a:solidFill>
                  <a:schemeClr val="tx1"/>
                </a:solidFill>
                <a:effectLst/>
                <a:latin typeface="+mn-lt"/>
                <a:ea typeface="+mn-ea"/>
                <a:cs typeface="+mn-cs"/>
              </a:rPr>
              <a:t>還可以用</a:t>
            </a:r>
            <a:r>
              <a:rPr kumimoji="1" lang="en-US" altLang="zh-CN" sz="1200" b="0" i="0" kern="1200" dirty="0">
                <a:solidFill>
                  <a:schemeClr val="tx1"/>
                </a:solidFill>
                <a:effectLst/>
                <a:latin typeface="+mn-lt"/>
                <a:ea typeface="+mn-ea"/>
                <a:cs typeface="+mn-cs"/>
              </a:rPr>
              <a:t>triplet loss </a:t>
            </a:r>
            <a:r>
              <a:rPr kumimoji="1" lang="zh-CN" altLang="en-US" sz="1200" b="0" i="0" kern="1200" dirty="0">
                <a:solidFill>
                  <a:schemeClr val="tx1"/>
                </a:solidFill>
                <a:effectLst/>
                <a:latin typeface="+mn-lt"/>
                <a:ea typeface="+mn-ea"/>
                <a:cs typeface="+mn-cs"/>
              </a:rPr>
              <a:t>來</a:t>
            </a:r>
            <a:r>
              <a:rPr kumimoji="1" lang="en-US" altLang="zh-CN" sz="1200" b="0" i="0" kern="1200" dirty="0">
                <a:solidFill>
                  <a:schemeClr val="tx1"/>
                </a:solidFill>
                <a:effectLst/>
                <a:latin typeface="+mn-lt"/>
                <a:ea typeface="+mn-ea"/>
                <a:cs typeface="+mn-cs"/>
              </a:rPr>
              <a:t>fine-tune</a:t>
            </a:r>
            <a:br>
              <a:rPr kumimoji="1" lang="en-US" altLang="zh-CN" sz="1200" b="0" i="0" kern="1200" dirty="0">
                <a:solidFill>
                  <a:schemeClr val="tx1"/>
                </a:solidFill>
                <a:effectLst/>
                <a:latin typeface="+mn-lt"/>
                <a:ea typeface="+mn-ea"/>
                <a:cs typeface="+mn-cs"/>
              </a:rPr>
            </a:br>
            <a:br>
              <a:rPr kumimoji="1"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为什么不适用 </a:t>
            </a:r>
            <a:r>
              <a:rPr lang="en-US" altLang="zh-CN" dirty="0"/>
              <a:t>softmax</a:t>
            </a:r>
            <a:r>
              <a:rPr lang="zh-CN" altLang="en-US" sz="1200" b="0" i="0" kern="1200" dirty="0">
                <a:solidFill>
                  <a:schemeClr val="tx1"/>
                </a:solidFill>
                <a:effectLst/>
                <a:latin typeface="+mn-lt"/>
                <a:ea typeface="+mn-ea"/>
                <a:cs typeface="+mn-cs"/>
              </a:rPr>
              <a:t>函数呢，</a:t>
            </a:r>
            <a:r>
              <a:rPr lang="en-US" altLang="zh-CN" dirty="0"/>
              <a:t>softmax</a:t>
            </a:r>
            <a:r>
              <a:rPr lang="zh-CN" altLang="en-US" sz="1200" b="0" i="0" kern="1200" dirty="0">
                <a:solidFill>
                  <a:schemeClr val="tx1"/>
                </a:solidFill>
                <a:effectLst/>
                <a:latin typeface="+mn-lt"/>
                <a:ea typeface="+mn-ea"/>
                <a:cs typeface="+mn-cs"/>
              </a:rPr>
              <a:t>最终的类别数是确定的，而</a:t>
            </a:r>
            <a:r>
              <a:rPr lang="en-US" altLang="zh-CN" dirty="0"/>
              <a:t>Triplet loss</a:t>
            </a:r>
            <a:r>
              <a:rPr lang="zh-CN" altLang="en-US" sz="1200" b="0" i="0" kern="1200" dirty="0">
                <a:solidFill>
                  <a:schemeClr val="tx1"/>
                </a:solidFill>
                <a:effectLst/>
                <a:latin typeface="+mn-lt"/>
                <a:ea typeface="+mn-ea"/>
                <a:cs typeface="+mn-cs"/>
              </a:rPr>
              <a:t>学到的是一个好的</a:t>
            </a:r>
            <a:r>
              <a:rPr lang="en-US" altLang="zh-CN" dirty="0"/>
              <a:t>embedding</a:t>
            </a:r>
            <a:r>
              <a:rPr lang="zh-CN" altLang="en-US" sz="1200" b="0" i="0" kern="1200" dirty="0">
                <a:solidFill>
                  <a:schemeClr val="tx1"/>
                </a:solidFill>
                <a:effectLst/>
                <a:latin typeface="+mn-lt"/>
                <a:ea typeface="+mn-ea"/>
                <a:cs typeface="+mn-cs"/>
              </a:rPr>
              <a:t>，相似的图像在</a:t>
            </a:r>
            <a:r>
              <a:rPr lang="en-US" altLang="zh-CN" dirty="0"/>
              <a:t>embedding</a:t>
            </a:r>
            <a:r>
              <a:rPr lang="zh-CN" altLang="en-US" sz="1200" b="0" i="0" kern="1200" dirty="0">
                <a:solidFill>
                  <a:schemeClr val="tx1"/>
                </a:solidFill>
                <a:effectLst/>
                <a:latin typeface="+mn-lt"/>
                <a:ea typeface="+mn-ea"/>
                <a:cs typeface="+mn-cs"/>
              </a:rPr>
              <a:t>空间里是相近的，可以判断是否是同一个人脸。</a:t>
            </a:r>
            <a:endParaRPr kumimoji="1" lang="zh-TW" altLang="en-US" dirty="0"/>
          </a:p>
        </p:txBody>
      </p:sp>
    </p:spTree>
    <p:extLst>
      <p:ext uri="{BB962C8B-B14F-4D97-AF65-F5344CB8AC3E}">
        <p14:creationId xmlns:p14="http://schemas.microsoft.com/office/powerpoint/2010/main" val="132414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err="1"/>
              <a:t>Knn</a:t>
            </a:r>
            <a:r>
              <a:rPr lang="zh-CN" altLang="en-US" dirty="0"/>
              <a:t>在高為的表現不好，因為有維度災難</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因為</a:t>
            </a:r>
            <a:r>
              <a:rPr lang="en-US" altLang="zh-CN" dirty="0" err="1"/>
              <a:t>knn</a:t>
            </a:r>
            <a:r>
              <a:rPr lang="zh-CN" altLang="en-US" dirty="0"/>
              <a:t>完全對</a:t>
            </a:r>
            <a:r>
              <a:rPr lang="en-US" altLang="zh-CN" dirty="0"/>
              <a:t>data</a:t>
            </a:r>
            <a:r>
              <a:rPr lang="zh-CN" altLang="en-US" dirty="0"/>
              <a:t>不做處理</a:t>
            </a:r>
            <a:r>
              <a:rPr lang="en-US" altLang="zh-CN" dirty="0"/>
              <a:t>, </a:t>
            </a:r>
            <a:r>
              <a:rPr lang="zh-CN" altLang="en-US" dirty="0"/>
              <a:t>在樣本數一樣的情況下，為度越高在空間的分佈越稀疏</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越接近這個球的中心就越稀疏，當維度一直增加距離趨近於</a:t>
            </a:r>
            <a:r>
              <a:rPr lang="en-US" altLang="zh-CN" dirty="0"/>
              <a:t>1</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因為</a:t>
            </a:r>
            <a:r>
              <a:rPr lang="en-US" altLang="zh-CN" dirty="0" err="1"/>
              <a:t>knn</a:t>
            </a:r>
            <a:r>
              <a:rPr lang="zh-CN" altLang="en-US" dirty="0"/>
              <a:t>完全對</a:t>
            </a:r>
            <a:r>
              <a:rPr lang="en-US" altLang="zh-CN" dirty="0"/>
              <a:t>data</a:t>
            </a:r>
            <a:r>
              <a:rPr lang="zh-CN" altLang="en-US" dirty="0"/>
              <a:t>不做處理，如果樣本不夠多很容易</a:t>
            </a:r>
            <a:r>
              <a:rPr lang="en-US" altLang="zh-CN" dirty="0"/>
              <a:t>overfitting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KNN</a:t>
            </a:r>
            <a:r>
              <a:rPr lang="zh-CN" altLang="en-US" dirty="0"/>
              <a:t>就是要比</a:t>
            </a:r>
            <a:r>
              <a:rPr lang="en-US" altLang="zh-CN" dirty="0"/>
              <a:t>n</a:t>
            </a:r>
            <a:r>
              <a:rPr lang="zh-CN" altLang="en-US" dirty="0"/>
              <a:t>次</a:t>
            </a:r>
            <a:r>
              <a:rPr lang="en-US" altLang="zh-CN" dirty="0"/>
              <a:t>, </a:t>
            </a:r>
            <a:r>
              <a:rPr lang="en-US" altLang="zh-CN" dirty="0" err="1"/>
              <a:t>ann</a:t>
            </a:r>
            <a:r>
              <a:rPr lang="zh-CN" altLang="en-US" dirty="0"/>
              <a:t>可以想像成對空間的劃分，可以找到子空間，不用所有的空間都找過，速度快但是犧牲一些準確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ＨＮＳＷ是一個</a:t>
            </a:r>
            <a:r>
              <a:rPr lang="en-US" altLang="zh-CN" dirty="0"/>
              <a:t>greedy</a:t>
            </a:r>
            <a:r>
              <a:rPr lang="zh-CN" altLang="en-US" dirty="0"/>
              <a:t>，先用粗略地找（邊比較大）達到局部最小的時候，再往下一層找，這層的邊都會比較小，</a:t>
            </a:r>
            <a:br>
              <a:rPr lang="en-US" altLang="zh-CN" dirty="0"/>
            </a:br>
            <a:r>
              <a:rPr lang="zh-CN" altLang="en-US" dirty="0"/>
              <a:t>可以有效降低複雜度</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https://www.zhihu.com/question/27836140</a:t>
            </a:r>
            <a:br>
              <a:rPr lang="en-US" altLang="zh-TW" dirty="0"/>
            </a:br>
            <a:r>
              <a:rPr lang="en-US" altLang="zh-TW" dirty="0"/>
              <a:t>http://</a:t>
            </a:r>
            <a:r>
              <a:rPr lang="en-US" altLang="zh-TW" dirty="0" err="1"/>
              <a:t>www.visiondummy.com</a:t>
            </a:r>
            <a:r>
              <a:rPr lang="en-US" altLang="zh-TW" dirty="0"/>
              <a:t>/2014/04/curse-dimensionality-affect-classification/</a:t>
            </a:r>
          </a:p>
          <a:p>
            <a:endParaRPr kumimoji="1" lang="en-US" altLang="zh-TW" dirty="0"/>
          </a:p>
          <a:p>
            <a:r>
              <a:rPr lang="en-US" altLang="zh-TW" sz="1200" b="0" i="0" u="sng" kern="1200" dirty="0">
                <a:solidFill>
                  <a:schemeClr val="tx1"/>
                </a:solidFill>
                <a:effectLst/>
                <a:latin typeface="+mn-lt"/>
                <a:ea typeface="+mn-ea"/>
                <a:cs typeface="+mn-cs"/>
                <a:hlinkClick r:id="rId4"/>
              </a:rPr>
              <a:t>self study - Curse of dimensionality: kNN classifier - Cross Validated</a:t>
            </a:r>
          </a:p>
          <a:p>
            <a:endParaRPr lang="en-US" altLang="zh-TW" sz="1200" b="0" i="0" u="sng" kern="1200" dirty="0">
              <a:solidFill>
                <a:schemeClr val="tx1"/>
              </a:solidFill>
              <a:effectLst/>
              <a:latin typeface="+mn-lt"/>
              <a:ea typeface="+mn-ea"/>
              <a:cs typeface="+mn-cs"/>
              <a:hlinkClick r:id="rId4"/>
            </a:endParaRPr>
          </a:p>
          <a:p>
            <a:r>
              <a:rPr lang="en-US" altLang="zh-TW" dirty="0">
                <a:hlinkClick r:id="rId5"/>
              </a:rPr>
              <a:t>https://www.ryanligod.com/2018/11/27/2018-11-27%20HNSW%20%E4%BB%8B%E7%BB%8D/</a:t>
            </a:r>
            <a:br>
              <a:rPr lang="en-US" altLang="zh-TW" sz="1200" b="0" i="0" u="sng" kern="1200" dirty="0">
                <a:solidFill>
                  <a:schemeClr val="tx1"/>
                </a:solidFill>
                <a:effectLst/>
                <a:latin typeface="+mn-lt"/>
                <a:ea typeface="+mn-ea"/>
                <a:cs typeface="+mn-cs"/>
                <a:hlinkClick r:id="rId4"/>
              </a:rPr>
            </a:br>
            <a:r>
              <a:rPr lang="en-US" altLang="zh-TW" sz="1200" b="0" i="0" u="sng" kern="1200" dirty="0">
                <a:solidFill>
                  <a:schemeClr val="tx1"/>
                </a:solidFill>
                <a:effectLst/>
                <a:latin typeface="+mn-lt"/>
                <a:ea typeface="+mn-ea"/>
                <a:cs typeface="+mn-cs"/>
                <a:hlinkClick r:id="rId4"/>
              </a:rPr>
              <a:t>https://stats.stackexchange.com/.../curse-of-dimensionality-knn-classifier</a:t>
            </a:r>
          </a:p>
          <a:p>
            <a:endParaRPr kumimoji="1" lang="zh-TW" altLang="en-US" dirty="0"/>
          </a:p>
        </p:txBody>
      </p:sp>
    </p:spTree>
    <p:extLst>
      <p:ext uri="{BB962C8B-B14F-4D97-AF65-F5344CB8AC3E}">
        <p14:creationId xmlns:p14="http://schemas.microsoft.com/office/powerpoint/2010/main" val="515772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因為</a:t>
            </a:r>
            <a:r>
              <a:rPr kumimoji="1" lang="en-US" altLang="zh-CN" dirty="0"/>
              <a:t>vector</a:t>
            </a:r>
            <a:r>
              <a:rPr kumimoji="1" lang="zh-CN" altLang="en-US" dirty="0"/>
              <a:t>裡面都是大於</a:t>
            </a:r>
            <a:r>
              <a:rPr kumimoji="1" lang="en-US" altLang="zh-CN" dirty="0"/>
              <a:t>0</a:t>
            </a:r>
            <a:r>
              <a:rPr kumimoji="1" lang="zh-CN" altLang="en-US" dirty="0"/>
              <a:t>所以</a:t>
            </a:r>
            <a:r>
              <a:rPr kumimoji="1" lang="en-US" altLang="zh-CN" dirty="0"/>
              <a:t>cosine distance=1-cos </a:t>
            </a:r>
            <a:r>
              <a:rPr kumimoji="1" lang="en-US" altLang="zh-CN" dirty="0" err="1"/>
              <a:t>simility</a:t>
            </a:r>
            <a:r>
              <a:rPr kumimoji="1" lang="en-US" altLang="zh-CN" dirty="0"/>
              <a:t> </a:t>
            </a:r>
            <a:endParaRPr kumimoji="1" lang="zh-TW" altLang="en-US" dirty="0"/>
          </a:p>
        </p:txBody>
      </p:sp>
    </p:spTree>
    <p:extLst>
      <p:ext uri="{BB962C8B-B14F-4D97-AF65-F5344CB8AC3E}">
        <p14:creationId xmlns:p14="http://schemas.microsoft.com/office/powerpoint/2010/main" val="131775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Local query expansion </a:t>
            </a:r>
            <a:endParaRPr kumimoji="1" lang="zh-TW" altLang="en-US" dirty="0"/>
          </a:p>
        </p:txBody>
      </p:sp>
    </p:spTree>
    <p:extLst>
      <p:ext uri="{BB962C8B-B14F-4D97-AF65-F5344CB8AC3E}">
        <p14:creationId xmlns:p14="http://schemas.microsoft.com/office/powerpoint/2010/main" val="1907635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053976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the local query expansion is very beneficial</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for further enhancing the performance</a:t>
            </a:r>
          </a:p>
          <a:p>
            <a:r>
              <a:rPr kumimoji="1" lang="en-US" altLang="zh-TW" dirty="0"/>
              <a:t>And the final distance is calculated as the weighted aggregation of the original distance and </a:t>
            </a:r>
            <a:r>
              <a:rPr kumimoji="1" lang="en-US" altLang="zh-TW" dirty="0" err="1"/>
              <a:t>jaccard</a:t>
            </a:r>
            <a:r>
              <a:rPr kumimoji="1" lang="en-US" altLang="zh-TW" dirty="0"/>
              <a:t> distance</a:t>
            </a:r>
            <a:endParaRPr kumimoji="1" lang="zh-TW" altLang="en-US" dirty="0"/>
          </a:p>
        </p:txBody>
      </p:sp>
    </p:spTree>
    <p:extLst>
      <p:ext uri="{BB962C8B-B14F-4D97-AF65-F5344CB8AC3E}">
        <p14:creationId xmlns:p14="http://schemas.microsoft.com/office/powerpoint/2010/main" val="3454869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with average/</a:t>
            </a:r>
            <a:r>
              <a:rPr kumimoji="1" lang="zh-TW" altLang="en-US" dirty="0"/>
              <a:t> </a:t>
            </a:r>
            <a:r>
              <a:rPr kumimoji="1" lang="en-US" altLang="zh-TW" dirty="0"/>
              <a:t>without average</a:t>
            </a:r>
            <a:endParaRPr kumimoji="1" lang="zh-TW" altLang="en-US" dirty="0"/>
          </a:p>
        </p:txBody>
      </p:sp>
    </p:spTree>
    <p:extLst>
      <p:ext uri="{BB962C8B-B14F-4D97-AF65-F5344CB8AC3E}">
        <p14:creationId xmlns:p14="http://schemas.microsoft.com/office/powerpoint/2010/main" val="374883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3528351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PASCAL person layout dataset</a:t>
            </a:r>
            <a:r>
              <a:rPr lang="zh-TW" altLang="zh-TW" dirty="0">
                <a:effectLst/>
              </a:rPr>
              <a:t> </a:t>
            </a:r>
            <a:endParaRPr lang="en-US" altLang="zh-TW" dirty="0">
              <a:effectLst/>
            </a:endParaRPr>
          </a:p>
          <a:p>
            <a:r>
              <a:rPr lang="en-US" altLang="zh-TW" sz="1200" kern="1200" dirty="0">
                <a:solidFill>
                  <a:schemeClr val="tx1"/>
                </a:solidFill>
                <a:effectLst/>
                <a:latin typeface="+mn-lt"/>
                <a:ea typeface="+mn-ea"/>
                <a:cs typeface="+mn-cs"/>
              </a:rPr>
              <a:t>Annotated Faces in the Wild</a:t>
            </a:r>
            <a:r>
              <a:rPr lang="zh-TW" altLang="zh-TW" dirty="0">
                <a:effectLst/>
              </a:rPr>
              <a:t> </a:t>
            </a:r>
            <a:endParaRPr kumimoji="1" lang="zh-TW" altLang="en-US" dirty="0"/>
          </a:p>
        </p:txBody>
      </p:sp>
    </p:spTree>
    <p:extLst>
      <p:ext uri="{BB962C8B-B14F-4D97-AF65-F5344CB8AC3E}">
        <p14:creationId xmlns:p14="http://schemas.microsoft.com/office/powerpoint/2010/main" val="3621158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1" i="0" kern="1200" dirty="0">
                <a:solidFill>
                  <a:schemeClr val="tx1"/>
                </a:solidFill>
                <a:effectLst/>
                <a:latin typeface="+mn-lt"/>
                <a:ea typeface="+mn-ea"/>
                <a:cs typeface="+mn-cs"/>
              </a:rPr>
              <a:t>Face Detection Data Set and Benchmark</a:t>
            </a:r>
            <a:endParaRPr kumimoji="1" lang="en-US" altLang="zh-CN" dirty="0"/>
          </a:p>
          <a:p>
            <a:r>
              <a:rPr kumimoji="1" lang="zh-CN" altLang="en-US" dirty="0"/>
              <a:t>離散的意思是一個</a:t>
            </a:r>
            <a:r>
              <a:rPr kumimoji="1" lang="en-US" altLang="zh-CN" dirty="0"/>
              <a:t>face</a:t>
            </a:r>
            <a:r>
              <a:rPr kumimoji="1" lang="zh-CN" altLang="en-US" dirty="0"/>
              <a:t>一個</a:t>
            </a:r>
            <a:r>
              <a:rPr kumimoji="1" lang="en-US" altLang="zh-CN" dirty="0"/>
              <a:t>face</a:t>
            </a:r>
            <a:r>
              <a:rPr kumimoji="1" lang="zh-CN" altLang="en-US" dirty="0"/>
              <a:t>看</a:t>
            </a:r>
            <a:br>
              <a:rPr kumimoji="1" lang="en-US" altLang="zh-CN" dirty="0"/>
            </a:br>
            <a:endParaRPr kumimoji="1" lang="zh-TW" altLang="en-US" dirty="0"/>
          </a:p>
        </p:txBody>
      </p:sp>
    </p:spTree>
    <p:extLst>
      <p:ext uri="{BB962C8B-B14F-4D97-AF65-F5344CB8AC3E}">
        <p14:creationId xmlns:p14="http://schemas.microsoft.com/office/powerpoint/2010/main" val="409310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不用多花時間講</a:t>
            </a:r>
            <a:endParaRPr lang="en-US" altLang="zh-TW"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p:spTree>
    <p:extLst>
      <p:ext uri="{BB962C8B-B14F-4D97-AF65-F5344CB8AC3E}">
        <p14:creationId xmlns:p14="http://schemas.microsoft.com/office/powerpoint/2010/main" val="125861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262190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Average precision </a:t>
            </a:r>
            <a:r>
              <a:rPr lang="zh-CN" altLang="en-US" sz="1200" b="0" i="0" kern="1200" dirty="0">
                <a:solidFill>
                  <a:schemeClr val="tx1"/>
                </a:solidFill>
                <a:effectLst/>
                <a:latin typeface="+mn-lt"/>
                <a:ea typeface="+mn-ea"/>
                <a:cs typeface="+mn-cs"/>
              </a:rPr>
              <a:t>就是曲線下的面積</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mn-lt"/>
                <a:ea typeface="+mn-ea"/>
                <a:cs typeface="+mn-cs"/>
              </a:rPr>
              <a:t>ＦＤＤＢ他有自己的評估方式類似</a:t>
            </a:r>
            <a:r>
              <a:rPr kumimoji="1" lang="en-US" altLang="zh-CN" sz="1200" b="0" i="0" kern="1200" dirty="0">
                <a:solidFill>
                  <a:schemeClr val="tx1"/>
                </a:solidFill>
                <a:effectLst/>
                <a:latin typeface="+mn-lt"/>
                <a:ea typeface="+mn-ea"/>
                <a:cs typeface="+mn-cs"/>
              </a:rPr>
              <a:t>roc</a:t>
            </a:r>
            <a:r>
              <a:rPr kumimoji="1" lang="zh-CN" altLang="en-US" sz="1200" b="0" i="0" kern="1200" dirty="0">
                <a:solidFill>
                  <a:schemeClr val="tx1"/>
                </a:solidFill>
                <a:effectLst/>
                <a:latin typeface="+mn-lt"/>
                <a:ea typeface="+mn-ea"/>
                <a:cs typeface="+mn-cs"/>
              </a:rPr>
              <a:t>的方式，橫軸是</a:t>
            </a:r>
            <a:r>
              <a:rPr kumimoji="1" lang="en-US" altLang="zh-CN" sz="1200" b="0" i="0" kern="1200" dirty="0">
                <a:solidFill>
                  <a:schemeClr val="tx1"/>
                </a:solidFill>
                <a:effectLst/>
                <a:latin typeface="+mn-lt"/>
                <a:ea typeface="+mn-ea"/>
                <a:cs typeface="+mn-cs"/>
              </a:rPr>
              <a:t>false</a:t>
            </a:r>
            <a:r>
              <a:rPr kumimoji="1" lang="zh-TW" altLang="en-US" sz="1200" b="0" i="0" kern="1200" dirty="0">
                <a:solidFill>
                  <a:schemeClr val="tx1"/>
                </a:solidFill>
                <a:effectLst/>
                <a:latin typeface="+mn-lt"/>
                <a:ea typeface="+mn-ea"/>
                <a:cs typeface="+mn-cs"/>
              </a:rPr>
              <a:t> </a:t>
            </a:r>
            <a:r>
              <a:rPr kumimoji="1" lang="en-US" altLang="zh-TW" sz="1200" b="0" i="0" kern="1200" dirty="0">
                <a:solidFill>
                  <a:schemeClr val="tx1"/>
                </a:solidFill>
                <a:effectLst/>
                <a:latin typeface="+mn-lt"/>
                <a:ea typeface="+mn-ea"/>
                <a:cs typeface="+mn-cs"/>
              </a:rPr>
              <a:t>positive</a:t>
            </a:r>
            <a:endParaRPr kumimoji="1" lang="zh-TW" altLang="en-US" dirty="0"/>
          </a:p>
        </p:txBody>
      </p:sp>
    </p:spTree>
    <p:extLst>
      <p:ext uri="{BB962C8B-B14F-4D97-AF65-F5344CB8AC3E}">
        <p14:creationId xmlns:p14="http://schemas.microsoft.com/office/powerpoint/2010/main" val="386012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p:spTree>
    <p:extLst>
      <p:ext uri="{BB962C8B-B14F-4D97-AF65-F5344CB8AC3E}">
        <p14:creationId xmlns:p14="http://schemas.microsoft.com/office/powerpoint/2010/main" val="2535460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sz="1200" b="1" i="0" kern="1200" dirty="0">
                <a:solidFill>
                  <a:schemeClr val="tx1"/>
                </a:solidFill>
                <a:effectLst/>
                <a:latin typeface="+mn-lt"/>
                <a:ea typeface="+mn-ea"/>
                <a:cs typeface="+mn-cs"/>
              </a:rPr>
              <a:t>Labeled Faces in the Wild</a:t>
            </a:r>
            <a:br>
              <a:rPr lang="en" altLang="zh-TW" sz="1200" b="1" i="0" kern="1200" dirty="0">
                <a:solidFill>
                  <a:schemeClr val="tx1"/>
                </a:solidFill>
                <a:effectLst/>
                <a:latin typeface="+mn-lt"/>
                <a:ea typeface="+mn-ea"/>
                <a:cs typeface="+mn-cs"/>
              </a:rPr>
            </a:br>
            <a:r>
              <a:rPr lang="en" altLang="zh-TW" sz="1200" b="1" i="0" kern="1200" dirty="0" err="1">
                <a:solidFill>
                  <a:schemeClr val="tx1"/>
                </a:solidFill>
                <a:effectLst/>
                <a:latin typeface="+mn-lt"/>
                <a:ea typeface="+mn-ea"/>
                <a:cs typeface="+mn-cs"/>
              </a:rPr>
              <a:t>ver</a:t>
            </a:r>
            <a:r>
              <a:rPr lang="en" altLang="zh-TW" sz="1200" b="1" i="0" kern="1200" dirty="0">
                <a:solidFill>
                  <a:schemeClr val="tx1"/>
                </a:solidFill>
                <a:effectLst/>
                <a:latin typeface="+mn-lt"/>
                <a:ea typeface="+mn-ea"/>
                <a:cs typeface="+mn-cs"/>
              </a:rPr>
              <a:t>/rec</a:t>
            </a:r>
            <a:endParaRPr lang="en-US" altLang="zh-TW" dirty="0">
              <a:hlinkClick r:id="rId3"/>
            </a:endParaRPr>
          </a:p>
          <a:p>
            <a:r>
              <a:rPr lang="en-US" altLang="zh-TW" dirty="0">
                <a:hlinkClick r:id="rId3"/>
              </a:rPr>
              <a:t>http://vis-www.cs.umass.edu/lfw/index.html</a:t>
            </a:r>
            <a:br>
              <a:rPr lang="en-US" altLang="zh-TW" dirty="0"/>
            </a:br>
            <a:br>
              <a:rPr lang="en-US" altLang="zh-TW" dirty="0"/>
            </a:br>
            <a:endParaRPr kumimoji="1" lang="zh-TW" altLang="en-US" dirty="0"/>
          </a:p>
        </p:txBody>
      </p:sp>
    </p:spTree>
    <p:extLst>
      <p:ext uri="{BB962C8B-B14F-4D97-AF65-F5344CB8AC3E}">
        <p14:creationId xmlns:p14="http://schemas.microsoft.com/office/powerpoint/2010/main" val="3550626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有</a:t>
            </a:r>
            <a:r>
              <a:rPr kumimoji="1" lang="en-US" altLang="zh-CN" dirty="0"/>
              <a:t> 9 fold </a:t>
            </a:r>
            <a:r>
              <a:rPr kumimoji="1" lang="zh-CN" altLang="en-US" dirty="0"/>
              <a:t>每個</a:t>
            </a:r>
            <a:r>
              <a:rPr kumimoji="1" lang="en-US" altLang="zh-CN" dirty="0"/>
              <a:t>fold</a:t>
            </a:r>
            <a:r>
              <a:rPr kumimoji="1" lang="zh-CN" altLang="en-US" dirty="0"/>
              <a:t>都有自己的</a:t>
            </a:r>
            <a:r>
              <a:rPr kumimoji="1" lang="en-US" altLang="zh-CN" dirty="0" err="1"/>
              <a:t>fpr</a:t>
            </a:r>
            <a:r>
              <a:rPr kumimoji="1" lang="en-US" altLang="zh-CN" dirty="0"/>
              <a:t>/</a:t>
            </a:r>
            <a:r>
              <a:rPr kumimoji="1" lang="en-US" altLang="zh-CN" dirty="0" err="1"/>
              <a:t>tpr</a:t>
            </a:r>
            <a:r>
              <a:rPr kumimoji="1" lang="en-US" altLang="zh-CN" dirty="0"/>
              <a:t> </a:t>
            </a:r>
            <a:r>
              <a:rPr kumimoji="1" lang="zh-CN" altLang="en-US" dirty="0"/>
              <a:t>曲平均可以畫出平均的</a:t>
            </a:r>
            <a:r>
              <a:rPr kumimoji="1" lang="en-US" altLang="zh-CN" dirty="0"/>
              <a:t>roc curve</a:t>
            </a:r>
          </a:p>
          <a:p>
            <a:r>
              <a:rPr kumimoji="1" lang="en-US" altLang="zh-CN" dirty="0"/>
              <a:t>10 </a:t>
            </a:r>
            <a:r>
              <a:rPr kumimoji="1" lang="zh-CN" altLang="en-US" dirty="0"/>
              <a:t>個</a:t>
            </a:r>
            <a:r>
              <a:rPr kumimoji="1" lang="en-US" altLang="zh-CN" dirty="0" err="1"/>
              <a:t>Auc</a:t>
            </a:r>
            <a:r>
              <a:rPr kumimoji="1" lang="zh-CN" altLang="en-US" dirty="0"/>
              <a:t>的標準差代表一個標準差是</a:t>
            </a:r>
            <a:r>
              <a:rPr kumimoji="1" lang="en-US" altLang="zh-CN" dirty="0"/>
              <a:t>0.001</a:t>
            </a:r>
          </a:p>
          <a:p>
            <a:br>
              <a:rPr kumimoji="1" lang="en-US" altLang="zh-CN" dirty="0"/>
            </a:br>
            <a:r>
              <a:rPr kumimoji="1" lang="zh-CN" altLang="en-US" dirty="0"/>
              <a:t>標準差</a:t>
            </a:r>
            <a:br>
              <a:rPr kumimoji="1" lang="en-US" altLang="zh-CN" dirty="0"/>
            </a:br>
            <a:r>
              <a:rPr kumimoji="1" lang="zh-CN" altLang="en-US" dirty="0"/>
              <a:t>根據</a:t>
            </a:r>
            <a:r>
              <a:rPr kumimoji="1" lang="en-US" altLang="zh-CN" dirty="0"/>
              <a:t>fold/acc</a:t>
            </a:r>
          </a:p>
          <a:p>
            <a:r>
              <a:rPr kumimoji="1" lang="zh-CN" altLang="en-US" dirty="0"/>
              <a:t>設定一段</a:t>
            </a:r>
            <a:r>
              <a:rPr kumimoji="1" lang="en-US" altLang="zh-CN" dirty="0"/>
              <a:t>threshold</a:t>
            </a:r>
            <a:r>
              <a:rPr kumimoji="1" lang="zh-CN" altLang="en-US" dirty="0"/>
              <a:t>的區間，透過</a:t>
            </a:r>
            <a:r>
              <a:rPr kumimoji="1" lang="en-US" altLang="zh-CN" dirty="0"/>
              <a:t>10fold</a:t>
            </a:r>
            <a:r>
              <a:rPr kumimoji="1" lang="zh-CN" altLang="en-US" dirty="0"/>
              <a:t>算各自錯幾個，選擇平均錯最少的當作</a:t>
            </a:r>
            <a:r>
              <a:rPr kumimoji="1" lang="en-US" altLang="zh-CN" dirty="0"/>
              <a:t>threshold</a:t>
            </a:r>
            <a:br>
              <a:rPr kumimoji="1" lang="en-US" altLang="zh-CN" dirty="0"/>
            </a:br>
            <a:r>
              <a:rPr kumimoji="1" lang="zh-CN" altLang="en-US" dirty="0"/>
              <a:t>接著再用此</a:t>
            </a:r>
            <a:r>
              <a:rPr kumimoji="1" lang="en-US" altLang="zh-CN" dirty="0"/>
              <a:t>threshold</a:t>
            </a:r>
            <a:r>
              <a:rPr kumimoji="1" lang="zh-CN" altLang="en-US" dirty="0"/>
              <a:t>當作標準算</a:t>
            </a:r>
            <a:r>
              <a:rPr kumimoji="1" lang="en-US" altLang="zh-CN" dirty="0"/>
              <a:t>10fold</a:t>
            </a:r>
            <a:r>
              <a:rPr kumimoji="1" lang="zh-CN" altLang="en-US" dirty="0"/>
              <a:t>各自的</a:t>
            </a:r>
            <a:r>
              <a:rPr kumimoji="1" lang="en-US" altLang="zh-CN" dirty="0"/>
              <a:t>accuracy</a:t>
            </a:r>
            <a:r>
              <a:rPr kumimoji="1" lang="zh-CN" altLang="en-US" dirty="0"/>
              <a:t>平均</a:t>
            </a:r>
            <a:br>
              <a:rPr kumimoji="1" lang="en-US" altLang="zh-CN" dirty="0"/>
            </a:br>
            <a:r>
              <a:rPr kumimoji="1" lang="zh-CN" altLang="en-US" dirty="0"/>
              <a:t>小標題要寫</a:t>
            </a:r>
            <a:r>
              <a:rPr kumimoji="1" lang="en-US" altLang="zh-CN" dirty="0" err="1"/>
              <a:t>ver</a:t>
            </a:r>
            <a:r>
              <a:rPr kumimoji="1" lang="en-US" altLang="zh-CN" dirty="0"/>
              <a:t>/rec</a:t>
            </a:r>
          </a:p>
          <a:p>
            <a:br>
              <a:rPr kumimoji="1" lang="en-US" altLang="zh-CN" dirty="0"/>
            </a:br>
            <a:endParaRPr kumimoji="1" lang="zh-TW" altLang="en-US" dirty="0"/>
          </a:p>
        </p:txBody>
      </p:sp>
    </p:spTree>
    <p:extLst>
      <p:ext uri="{BB962C8B-B14F-4D97-AF65-F5344CB8AC3E}">
        <p14:creationId xmlns:p14="http://schemas.microsoft.com/office/powerpoint/2010/main" val="880189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a:t>
            </a:r>
            <a:r>
              <a:rPr kumimoji="1" lang="en-US" altLang="zh-TW" dirty="0" err="1"/>
              <a:t>biometrics.idealtest.org</a:t>
            </a:r>
            <a:r>
              <a:rPr kumimoji="1" lang="en-US" altLang="zh-TW" dirty="0"/>
              <a:t>/</a:t>
            </a:r>
            <a:r>
              <a:rPr kumimoji="1" lang="en-US" altLang="zh-TW" dirty="0" err="1"/>
              <a:t>dbDetailForUser.do?id</a:t>
            </a:r>
            <a:r>
              <a:rPr kumimoji="1" lang="en-US" altLang="zh-TW" dirty="0"/>
              <a:t>=9</a:t>
            </a:r>
            <a:br>
              <a:rPr kumimoji="1" lang="en-US" altLang="zh-TW" dirty="0"/>
            </a:br>
            <a:endParaRPr kumimoji="1" lang="zh-TW" altLang="en-US" dirty="0"/>
          </a:p>
        </p:txBody>
      </p:sp>
    </p:spTree>
    <p:extLst>
      <p:ext uri="{BB962C8B-B14F-4D97-AF65-F5344CB8AC3E}">
        <p14:creationId xmlns:p14="http://schemas.microsoft.com/office/powerpoint/2010/main" val="2347116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615852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527788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227399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52371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先看實線跟虛線，虛線都比實現來得低，代表有做</a:t>
            </a:r>
            <a:r>
              <a:rPr kumimoji="1" lang="en-US" altLang="zh-CN" dirty="0"/>
              <a:t>align</a:t>
            </a:r>
            <a:r>
              <a:rPr kumimoji="1" lang="zh-CN" altLang="en-US" dirty="0"/>
              <a:t>的</a:t>
            </a:r>
            <a:r>
              <a:rPr kumimoji="1" lang="en-US" altLang="zh-CN" dirty="0"/>
              <a:t>penalty</a:t>
            </a:r>
            <a:r>
              <a:rPr kumimoji="1" lang="zh-CN" altLang="en-US" dirty="0"/>
              <a:t>比較低</a:t>
            </a:r>
            <a:endParaRPr kumimoji="1" lang="en-US" altLang="zh-CN" dirty="0"/>
          </a:p>
          <a:p>
            <a:r>
              <a:rPr kumimoji="1" lang="zh-CN" altLang="en-US" dirty="0"/>
              <a:t>再來看藍線跟橘線，藍縣市做</a:t>
            </a:r>
            <a:r>
              <a:rPr kumimoji="1" lang="en-US" altLang="zh-CN" dirty="0"/>
              <a:t>average</a:t>
            </a:r>
            <a:r>
              <a:rPr kumimoji="1" lang="zh-CN" altLang="en-US" dirty="0"/>
              <a:t>，也就是把每個人在</a:t>
            </a:r>
            <a:r>
              <a:rPr kumimoji="1" lang="en-US" altLang="zh-CN" dirty="0"/>
              <a:t>dataset</a:t>
            </a:r>
            <a:r>
              <a:rPr kumimoji="1" lang="zh-CN" altLang="en-US" dirty="0"/>
              <a:t>的</a:t>
            </a:r>
            <a:r>
              <a:rPr kumimoji="1" lang="en-US" altLang="zh-CN" dirty="0"/>
              <a:t>feature</a:t>
            </a:r>
            <a:r>
              <a:rPr kumimoji="1" lang="zh-CN" altLang="en-US" dirty="0"/>
              <a:t>曲平均，表現比較好</a:t>
            </a:r>
            <a:endParaRPr kumimoji="1" lang="en-US" altLang="zh-CN" dirty="0"/>
          </a:p>
        </p:txBody>
      </p:sp>
    </p:spTree>
    <p:extLst>
      <p:ext uri="{BB962C8B-B14F-4D97-AF65-F5344CB8AC3E}">
        <p14:creationId xmlns:p14="http://schemas.microsoft.com/office/powerpoint/2010/main" val="1825714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r>
              <a:rPr kumimoji="1" lang="en-US" altLang="zh-CN" dirty="0"/>
              <a:t>large inter-class</a:t>
            </a:r>
            <a:r>
              <a:rPr kumimoji="1" lang="zh-TW" altLang="en-US" dirty="0"/>
              <a:t> </a:t>
            </a:r>
            <a:r>
              <a:rPr kumimoji="1" lang="en-US" altLang="zh-TW" dirty="0"/>
              <a:t> variation dataset</a:t>
            </a:r>
            <a:endParaRPr kumimoji="1" lang="en-US" altLang="zh-CN" dirty="0"/>
          </a:p>
        </p:txBody>
      </p:sp>
    </p:spTree>
    <p:extLst>
      <p:ext uri="{BB962C8B-B14F-4D97-AF65-F5344CB8AC3E}">
        <p14:creationId xmlns:p14="http://schemas.microsoft.com/office/powerpoint/2010/main" val="3640077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效果最好的是有做</a:t>
            </a:r>
            <a:r>
              <a:rPr kumimoji="1" lang="en-US" altLang="zh-CN" dirty="0"/>
              <a:t>average</a:t>
            </a:r>
            <a:r>
              <a:rPr kumimoji="1" lang="zh-CN" altLang="en-US" dirty="0"/>
              <a:t>以及加上我們的</a:t>
            </a:r>
            <a:r>
              <a:rPr kumimoji="1" lang="en-US" altLang="zh-CN" dirty="0"/>
              <a:t>re-ranking</a:t>
            </a:r>
          </a:p>
          <a:p>
            <a:r>
              <a:rPr kumimoji="1" lang="zh-CN" altLang="en-US" dirty="0"/>
              <a:t>我們認為原因是因為做了</a:t>
            </a:r>
            <a:r>
              <a:rPr kumimoji="1" lang="en-US" altLang="zh-CN" dirty="0"/>
              <a:t>average</a:t>
            </a:r>
            <a:r>
              <a:rPr kumimoji="1" lang="zh-CN" altLang="en-US" dirty="0"/>
              <a:t>後可以得到比較</a:t>
            </a:r>
            <a:r>
              <a:rPr kumimoji="1" lang="en-US" altLang="zh-CN" dirty="0"/>
              <a:t>robust</a:t>
            </a:r>
            <a:r>
              <a:rPr kumimoji="1" lang="zh-CN" altLang="en-US" dirty="0"/>
              <a:t>的</a:t>
            </a:r>
            <a:r>
              <a:rPr kumimoji="1" lang="en-US" altLang="zh-CN" dirty="0"/>
              <a:t>feature</a:t>
            </a:r>
            <a:br>
              <a:rPr kumimoji="1" lang="en-US" altLang="zh-CN" dirty="0"/>
            </a:br>
            <a:r>
              <a:rPr kumimoji="1" lang="zh-CN" altLang="en-US" dirty="0"/>
              <a:t>克服光線角度或是髮型的原因</a:t>
            </a:r>
            <a:endParaRPr kumimoji="1" lang="en-US" altLang="zh-CN" dirty="0"/>
          </a:p>
        </p:txBody>
      </p:sp>
    </p:spTree>
    <p:extLst>
      <p:ext uri="{BB962C8B-B14F-4D97-AF65-F5344CB8AC3E}">
        <p14:creationId xmlns:p14="http://schemas.microsoft.com/office/powerpoint/2010/main" val="212800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這是</a:t>
            </a:r>
            <a:r>
              <a:rPr kumimoji="1" lang="en-US" altLang="zh-CN" dirty="0"/>
              <a:t>large cross-age dataset </a:t>
            </a:r>
            <a:r>
              <a:rPr kumimoji="1" lang="zh-CN" altLang="en-US" dirty="0"/>
              <a:t>也就是</a:t>
            </a:r>
            <a:r>
              <a:rPr kumimoji="1" lang="en-US" altLang="zh-CN" dirty="0"/>
              <a:t>large intra-class </a:t>
            </a:r>
            <a:r>
              <a:rPr lang="en-US" altLang="zh-TW" sz="1200" kern="1200" dirty="0">
                <a:solidFill>
                  <a:schemeClr val="tx1"/>
                </a:solidFill>
                <a:effectLst/>
                <a:latin typeface="+mn-lt"/>
                <a:ea typeface="+mn-ea"/>
                <a:cs typeface="+mn-cs"/>
              </a:rPr>
              <a:t>variation </a:t>
            </a:r>
            <a:br>
              <a:rPr kumimoji="1" lang="en-US" altLang="zh-CN" dirty="0"/>
            </a:br>
            <a:r>
              <a:rPr kumimoji="1" lang="zh-CN" altLang="en-US" dirty="0"/>
              <a:t>每個人幾張到幾張</a:t>
            </a:r>
            <a:endParaRPr kumimoji="1" lang="en-US" altLang="zh-CN" dirty="0"/>
          </a:p>
        </p:txBody>
      </p:sp>
    </p:spTree>
    <p:extLst>
      <p:ext uri="{BB962C8B-B14F-4D97-AF65-F5344CB8AC3E}">
        <p14:creationId xmlns:p14="http://schemas.microsoft.com/office/powerpoint/2010/main" val="1999358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1932527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2970895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左圖很明顯的每個</a:t>
            </a:r>
            <a:r>
              <a:rPr kumimoji="1" lang="en-US" altLang="zh-CN" dirty="0"/>
              <a:t>method</a:t>
            </a:r>
            <a:r>
              <a:rPr kumimoji="1" lang="zh-CN" altLang="en-US" dirty="0"/>
              <a:t>的</a:t>
            </a:r>
            <a:r>
              <a:rPr kumimoji="1" lang="en-US" altLang="zh-CN" dirty="0"/>
              <a:t>map</a:t>
            </a:r>
            <a:r>
              <a:rPr kumimoji="1" lang="zh-CN" altLang="en-US" dirty="0"/>
              <a:t>都逐年上升</a:t>
            </a:r>
            <a:endParaRPr kumimoji="1" lang="en-US" altLang="zh-CN" dirty="0"/>
          </a:p>
          <a:p>
            <a:r>
              <a:rPr kumimoji="1" lang="zh-CN" altLang="en-US" dirty="0"/>
              <a:t>蠻合理的因為</a:t>
            </a:r>
            <a:r>
              <a:rPr kumimoji="1" lang="en-US" altLang="zh-CN" dirty="0"/>
              <a:t>query</a:t>
            </a:r>
            <a:r>
              <a:rPr kumimoji="1" lang="zh-CN" altLang="en-US" dirty="0"/>
              <a:t>是</a:t>
            </a:r>
            <a:r>
              <a:rPr kumimoji="1" lang="en-US" altLang="zh-CN" dirty="0"/>
              <a:t>2013</a:t>
            </a:r>
            <a:r>
              <a:rPr kumimoji="1" lang="zh-TW" altLang="en-US" dirty="0"/>
              <a:t>年的照片越接近的年份表現越好</a:t>
            </a: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Baseline</a:t>
            </a:r>
            <a:r>
              <a:rPr kumimoji="1" lang="zh-CN" altLang="en-US" dirty="0"/>
              <a:t>是完全不做</a:t>
            </a:r>
            <a:r>
              <a:rPr kumimoji="1" lang="en-US" altLang="zh-CN" dirty="0" err="1"/>
              <a:t>rerank</a:t>
            </a:r>
            <a:r>
              <a:rPr kumimoji="1" lang="zh-CN" altLang="en-US" dirty="0"/>
              <a:t>，都有</a:t>
            </a:r>
            <a:r>
              <a:rPr kumimoji="1" lang="en-US" altLang="zh-CN" dirty="0"/>
              <a:t>3, 4</a:t>
            </a:r>
            <a:r>
              <a:rPr kumimoji="1" lang="zh-CN" altLang="en-US" dirty="0"/>
              <a:t>％的進步</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在</a:t>
            </a:r>
            <a:r>
              <a:rPr kumimoji="1" lang="en-US" altLang="zh-TW" dirty="0"/>
              <a:t>rank-1</a:t>
            </a:r>
            <a:r>
              <a:rPr kumimoji="1" lang="zh-TW" altLang="en-US" dirty="0"/>
              <a:t> </a:t>
            </a:r>
            <a:r>
              <a:rPr kumimoji="1" lang="en-US" altLang="zh-TW" dirty="0"/>
              <a:t>accuracy</a:t>
            </a:r>
            <a:r>
              <a:rPr kumimoji="1" lang="zh-CN" altLang="en-US" dirty="0"/>
              <a:t>上其實我們的方法也有一定的效果</a:t>
            </a:r>
            <a:endParaRPr kumimoji="1" lang="en-US" altLang="zh-CN" dirty="0"/>
          </a:p>
          <a:p>
            <a:endParaRPr kumimoji="1" lang="en-US" altLang="zh-CN" dirty="0"/>
          </a:p>
        </p:txBody>
      </p:sp>
    </p:spTree>
    <p:extLst>
      <p:ext uri="{BB962C8B-B14F-4D97-AF65-F5344CB8AC3E}">
        <p14:creationId xmlns:p14="http://schemas.microsoft.com/office/powerpoint/2010/main" val="876246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a:t>
                </a:r>
                <a14:m>
                  <m:oMath xmlns:m="http://schemas.openxmlformats.org/officeDocument/2006/math">
                    <m:r>
                      <a:rPr lang="en-US" altLang="zh-TW" i="1">
                        <a:latin typeface="Cambria Math" panose="02040503050406030204" pitchFamily="18" charset="0"/>
                        <a:ea typeface="Cambria Math" panose="02040503050406030204" pitchFamily="18" charset="0"/>
                      </a:rPr>
                      <m:t>𝜆</m:t>
                    </m:r>
                    <m:r>
                      <a:rPr lang="en-US" altLang="zh-TW" b="0" i="0" smtClean="0">
                        <a:latin typeface="Cambria Math" panose="02040503050406030204" pitchFamily="18" charset="0"/>
                        <a:ea typeface="Cambria Math" panose="02040503050406030204" pitchFamily="18" charset="0"/>
                      </a:rPr>
                      <m:t>=1</m:t>
                    </m:r>
                  </m:oMath>
                </a14:m>
                <a:r>
                  <a:rPr lang="zh-TW" altLang="en-US" dirty="0"/>
                  <a:t>的時候就是原本的</a:t>
                </a:r>
                <a:r>
                  <a:rPr lang="en-US" altLang="zh-TW" dirty="0"/>
                  <a:t>cosine distance</a:t>
                </a:r>
                <a:r>
                  <a:rPr lang="zh-TW" altLang="en-US" dirty="0"/>
                  <a:t>不做</a:t>
                </a:r>
                <a:r>
                  <a:rPr lang="en-US" altLang="zh-TW" dirty="0" err="1"/>
                  <a:t>rerank</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r>
                      <a:rPr lang="en-US" altLang="zh-TW" b="0" i="0" smtClean="0">
                        <a:latin typeface="Cambria Math" panose="02040503050406030204" pitchFamily="18" charset="0"/>
                        <a:ea typeface="Cambria Math" panose="02040503050406030204" pitchFamily="18" charset="0"/>
                      </a:rPr>
                      <m:t>=0</m:t>
                    </m:r>
                  </m:oMath>
                </a14:m>
                <a:r>
                  <a:rPr lang="zh-TW" altLang="en-US" dirty="0"/>
                  <a:t>的時候就是只看</a:t>
                </a:r>
                <a:r>
                  <a:rPr lang="en-US" altLang="zh-TW" dirty="0"/>
                  <a:t>Jaccard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可以看到在四個</a:t>
                </a:r>
                <a:r>
                  <a:rPr lang="en-US" altLang="zh-CN" dirty="0"/>
                  <a:t>dataset</a:t>
                </a:r>
                <a:r>
                  <a:rPr lang="zh-CN" altLang="en-US" dirty="0"/>
                  <a:t>中有做</a:t>
                </a:r>
                <a:r>
                  <a:rPr lang="en-US" altLang="zh-CN" dirty="0" err="1"/>
                  <a:t>rerank</a:t>
                </a:r>
                <a:r>
                  <a:rPr lang="zh-CN" altLang="en-US" dirty="0"/>
                  <a:t>都可以有將近</a:t>
                </a:r>
                <a:r>
                  <a:rPr lang="en-US" altLang="zh-CN" dirty="0"/>
                  <a:t>1%</a:t>
                </a:r>
                <a:r>
                  <a:rPr lang="zh-CN" altLang="en-US" dirty="0"/>
                  <a:t>的進步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a:t>
                </a:r>
                <a:r>
                  <a:rPr lang="en-US" altLang="zh-CN" dirty="0"/>
                  <a:t>inter-class</a:t>
                </a:r>
                <a:r>
                  <a:rPr lang="zh-TW" altLang="en-US" dirty="0"/>
                  <a:t> </a:t>
                </a:r>
                <a:r>
                  <a:rPr lang="en-US" altLang="zh-TW" dirty="0"/>
                  <a:t>dataset</a:t>
                </a:r>
                <a:r>
                  <a:rPr lang="zh-CN" altLang="en-US" dirty="0"/>
                  <a:t>中可以選</a:t>
                </a:r>
                <a:r>
                  <a:rPr lang="en-US" altLang="zh-CN" dirty="0"/>
                  <a:t>0.8</a:t>
                </a:r>
                <a:r>
                  <a:rPr lang="zh-CN" altLang="en-US" dirty="0"/>
                  <a:t>當作</a:t>
                </a: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oMath>
                </a14:m>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Intra-class dataset </a:t>
                </a:r>
                <a:r>
                  <a:rPr lang="zh-CN" altLang="en-US" dirty="0"/>
                  <a:t>可以選</a:t>
                </a:r>
                <a:r>
                  <a:rPr lang="en-US" altLang="zh-CN" dirty="0"/>
                  <a:t>0.75</a:t>
                </a:r>
                <a:r>
                  <a:rPr lang="zh-CN" altLang="en-US" dirty="0"/>
                  <a:t>當作</a:t>
                </a: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oMath>
                </a14:m>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a:t>
                </a:r>
                <a:r>
                  <a:rPr lang="en-US" altLang="zh-TW" i="0">
                    <a:latin typeface="Cambria Math" panose="02040503050406030204" pitchFamily="18" charset="0"/>
                    <a:ea typeface="Cambria Math" panose="02040503050406030204" pitchFamily="18" charset="0"/>
                  </a:rPr>
                  <a:t>𝜆</a:t>
                </a:r>
                <a:r>
                  <a:rPr lang="en-US" altLang="zh-TW" b="0" i="0">
                    <a:latin typeface="Cambria Math" panose="02040503050406030204" pitchFamily="18" charset="0"/>
                    <a:ea typeface="Cambria Math" panose="02040503050406030204" pitchFamily="18" charset="0"/>
                  </a:rPr>
                  <a:t>=1</a:t>
                </a:r>
                <a:r>
                  <a:rPr lang="zh-TW" altLang="en-US" dirty="0"/>
                  <a:t>的時候就是原本的</a:t>
                </a:r>
                <a:r>
                  <a:rPr lang="en-US" altLang="zh-TW" dirty="0"/>
                  <a:t>cosine distance</a:t>
                </a:r>
                <a:r>
                  <a:rPr lang="zh-TW" altLang="en-US" dirty="0"/>
                  <a:t>不做</a:t>
                </a:r>
                <a:r>
                  <a:rPr lang="en-US" altLang="zh-TW" dirty="0" err="1"/>
                  <a:t>rerank</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i="0">
                    <a:latin typeface="Cambria Math" panose="02040503050406030204" pitchFamily="18" charset="0"/>
                    <a:ea typeface="Cambria Math" panose="02040503050406030204" pitchFamily="18" charset="0"/>
                  </a:rPr>
                  <a:t>𝜆</a:t>
                </a:r>
                <a:r>
                  <a:rPr lang="en-US" altLang="zh-TW" b="0" i="0">
                    <a:latin typeface="Cambria Math" panose="02040503050406030204" pitchFamily="18" charset="0"/>
                    <a:ea typeface="Cambria Math" panose="02040503050406030204" pitchFamily="18" charset="0"/>
                  </a:rPr>
                  <a:t>=0</a:t>
                </a:r>
                <a:r>
                  <a:rPr lang="zh-TW" altLang="en-US" dirty="0"/>
                  <a:t>的時候就是只看</a:t>
                </a:r>
                <a:r>
                  <a:rPr lang="en-US" altLang="zh-TW" dirty="0"/>
                  <a:t>Jaccard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可以看到在四個</a:t>
                </a:r>
                <a:r>
                  <a:rPr lang="en-US" altLang="zh-CN" dirty="0"/>
                  <a:t>dataset</a:t>
                </a:r>
                <a:r>
                  <a:rPr lang="zh-CN" altLang="en-US" dirty="0"/>
                  <a:t>中有做</a:t>
                </a:r>
                <a:r>
                  <a:rPr lang="en-US" altLang="zh-CN" dirty="0" err="1"/>
                  <a:t>rerank</a:t>
                </a:r>
                <a:r>
                  <a:rPr lang="zh-CN" altLang="en-US" dirty="0"/>
                  <a:t>都可以有將近</a:t>
                </a:r>
                <a:r>
                  <a:rPr lang="en-US" altLang="zh-CN" dirty="0"/>
                  <a:t>1%</a:t>
                </a:r>
                <a:r>
                  <a:rPr lang="zh-CN" altLang="en-US" dirty="0"/>
                  <a:t>的進步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a:t>
                </a:r>
                <a:r>
                  <a:rPr lang="en-US" altLang="zh-CN" dirty="0"/>
                  <a:t>inter-class</a:t>
                </a:r>
                <a:r>
                  <a:rPr lang="zh-TW" altLang="en-US" dirty="0"/>
                  <a:t> </a:t>
                </a:r>
                <a:r>
                  <a:rPr lang="en-US" altLang="zh-TW" dirty="0"/>
                  <a:t>dataset</a:t>
                </a:r>
                <a:r>
                  <a:rPr lang="zh-CN" altLang="en-US" dirty="0"/>
                  <a:t>中可以選</a:t>
                </a:r>
                <a:r>
                  <a:rPr lang="en-US" altLang="zh-CN" dirty="0"/>
                  <a:t>0.8</a:t>
                </a:r>
                <a:r>
                  <a:rPr lang="zh-CN" altLang="en-US" dirty="0"/>
                  <a:t>當作</a:t>
                </a:r>
                <a:r>
                  <a:rPr lang="en-US" altLang="zh-TW" i="0">
                    <a:latin typeface="Cambria Math" panose="02040503050406030204" pitchFamily="18" charset="0"/>
                    <a:ea typeface="Cambria Math" panose="02040503050406030204" pitchFamily="18" charset="0"/>
                  </a:rPr>
                  <a:t>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Intra-class dataset </a:t>
                </a:r>
                <a:r>
                  <a:rPr lang="zh-CN" altLang="en-US" dirty="0"/>
                  <a:t>可以選</a:t>
                </a:r>
                <a:r>
                  <a:rPr lang="en-US" altLang="zh-CN" dirty="0"/>
                  <a:t>0.75</a:t>
                </a:r>
                <a:r>
                  <a:rPr lang="zh-CN" altLang="en-US" dirty="0"/>
                  <a:t>當作</a:t>
                </a:r>
                <a:r>
                  <a:rPr lang="en-US" altLang="zh-TW" i="0">
                    <a:latin typeface="Cambria Math" panose="02040503050406030204" pitchFamily="18" charset="0"/>
                    <a:ea typeface="Cambria Math" panose="02040503050406030204" pitchFamily="18" charset="0"/>
                  </a:rPr>
                  <a:t>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endParaRPr kumimoji="1" lang="zh-TW" altLang="en-US" dirty="0"/>
              </a:p>
            </p:txBody>
          </p:sp>
        </mc:Fallback>
      </mc:AlternateContent>
    </p:spTree>
    <p:extLst>
      <p:ext uri="{BB962C8B-B14F-4D97-AF65-F5344CB8AC3E}">
        <p14:creationId xmlns:p14="http://schemas.microsoft.com/office/powerpoint/2010/main" val="1671498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493244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1257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en-US" altLang="zh-TW" dirty="0"/>
              <a:t>Triplet-loss</a:t>
            </a:r>
            <a:r>
              <a:rPr kumimoji="1" lang="zh-CN" altLang="en-US" dirty="0"/>
              <a:t>會很難收斂</a:t>
            </a:r>
            <a:endParaRPr kumimoji="1" lang="en-US" altLang="zh-TW" dirty="0"/>
          </a:p>
          <a:p>
            <a:endParaRPr kumimoji="1" lang="en-US" altLang="zh-TW" dirty="0"/>
          </a:p>
          <a:p>
            <a:r>
              <a:rPr kumimoji="1" lang="en-US" altLang="zh-TW" dirty="0"/>
              <a:t>L-softmax loss</a:t>
            </a:r>
            <a:r>
              <a:rPr lang="zh-TW" altLang="en-US" sz="1200" b="1" i="0" kern="1200" dirty="0">
                <a:solidFill>
                  <a:schemeClr val="tx1"/>
                </a:solidFill>
                <a:effectLst/>
                <a:latin typeface="+mn-lt"/>
                <a:ea typeface="+mn-ea"/>
                <a:cs typeface="+mn-cs"/>
              </a:rPr>
              <a:t>加大了原來</a:t>
            </a:r>
            <a:r>
              <a:rPr lang="en-US" altLang="zh-TW" sz="1200" b="1" i="0" kern="1200" dirty="0">
                <a:solidFill>
                  <a:schemeClr val="tx1"/>
                </a:solidFill>
                <a:effectLst/>
                <a:latin typeface="+mn-lt"/>
                <a:ea typeface="+mn-ea"/>
                <a:cs typeface="+mn-cs"/>
              </a:rPr>
              <a:t>softmax loss</a:t>
            </a:r>
            <a:r>
              <a:rPr lang="zh-TW" altLang="en-US" sz="1200" b="1" i="0" kern="1200" dirty="0">
                <a:solidFill>
                  <a:schemeClr val="tx1"/>
                </a:solidFill>
                <a:effectLst/>
                <a:latin typeface="+mn-lt"/>
                <a:ea typeface="+mn-ea"/>
                <a:cs typeface="+mn-cs"/>
              </a:rPr>
              <a:t>的學習難度。借用</a:t>
            </a:r>
            <a:r>
              <a:rPr lang="en-US" altLang="zh-TW" sz="1200" b="1" i="0" kern="1200" dirty="0">
                <a:solidFill>
                  <a:schemeClr val="tx1"/>
                </a:solidFill>
                <a:effectLst/>
                <a:latin typeface="+mn-lt"/>
                <a:ea typeface="+mn-ea"/>
                <a:cs typeface="+mn-cs"/>
              </a:rPr>
              <a:t>SVM</a:t>
            </a:r>
            <a:r>
              <a:rPr lang="zh-TW" altLang="en-US" sz="1200" b="1" i="0" kern="1200" dirty="0">
                <a:solidFill>
                  <a:schemeClr val="tx1"/>
                </a:solidFill>
                <a:effectLst/>
                <a:latin typeface="+mn-lt"/>
                <a:ea typeface="+mn-ea"/>
                <a:cs typeface="+mn-cs"/>
              </a:rPr>
              <a:t>的思想來理解的話，如果原來的</a:t>
            </a:r>
            <a:r>
              <a:rPr lang="en-US" altLang="zh-TW" sz="1200" b="1" i="0" kern="1200" dirty="0">
                <a:solidFill>
                  <a:schemeClr val="tx1"/>
                </a:solidFill>
                <a:effectLst/>
                <a:latin typeface="+mn-lt"/>
                <a:ea typeface="+mn-ea"/>
                <a:cs typeface="+mn-cs"/>
              </a:rPr>
              <a:t>softmax loss</a:t>
            </a:r>
            <a:r>
              <a:rPr lang="zh-TW" altLang="en-US" sz="1200" b="1" i="0" kern="1200" dirty="0">
                <a:solidFill>
                  <a:schemeClr val="tx1"/>
                </a:solidFill>
                <a:effectLst/>
                <a:latin typeface="+mn-lt"/>
                <a:ea typeface="+mn-ea"/>
                <a:cs typeface="+mn-cs"/>
              </a:rPr>
              <a:t>是只要支持向量和分類面的距離大於</a:t>
            </a:r>
            <a:r>
              <a:rPr lang="en-US" altLang="zh-TW" sz="1200" b="1" i="0" kern="1200" dirty="0">
                <a:solidFill>
                  <a:schemeClr val="tx1"/>
                </a:solidFill>
                <a:effectLst/>
                <a:latin typeface="+mn-lt"/>
                <a:ea typeface="+mn-ea"/>
                <a:cs typeface="+mn-cs"/>
              </a:rPr>
              <a:t>h</a:t>
            </a:r>
            <a:r>
              <a:rPr lang="zh-TW" altLang="en-US" sz="1200" b="1" i="0" kern="1200" dirty="0">
                <a:solidFill>
                  <a:schemeClr val="tx1"/>
                </a:solidFill>
                <a:effectLst/>
                <a:latin typeface="+mn-lt"/>
                <a:ea typeface="+mn-ea"/>
                <a:cs typeface="+mn-cs"/>
              </a:rPr>
              <a:t>就算分類效果比較好了，那麼</a:t>
            </a:r>
            <a:r>
              <a:rPr lang="en-US" altLang="zh-TW" sz="1200" b="1" i="0" kern="1200" dirty="0">
                <a:solidFill>
                  <a:schemeClr val="tx1"/>
                </a:solidFill>
                <a:effectLst/>
                <a:latin typeface="+mn-lt"/>
                <a:ea typeface="+mn-ea"/>
                <a:cs typeface="+mn-cs"/>
              </a:rPr>
              <a:t>L-softmax loss</a:t>
            </a:r>
            <a:r>
              <a:rPr lang="zh-TW" altLang="en-US" sz="1200" b="1" i="0" kern="1200" dirty="0">
                <a:solidFill>
                  <a:schemeClr val="tx1"/>
                </a:solidFill>
                <a:effectLst/>
                <a:latin typeface="+mn-lt"/>
                <a:ea typeface="+mn-ea"/>
                <a:cs typeface="+mn-cs"/>
              </a:rPr>
              <a:t>就是需要距離達到</a:t>
            </a:r>
            <a:r>
              <a:rPr lang="en-US" altLang="zh-TW" sz="1200" b="1" i="0" kern="1200" dirty="0" err="1">
                <a:solidFill>
                  <a:schemeClr val="tx1"/>
                </a:solidFill>
                <a:effectLst/>
                <a:latin typeface="+mn-lt"/>
                <a:ea typeface="+mn-ea"/>
                <a:cs typeface="+mn-cs"/>
              </a:rPr>
              <a:t>mh</a:t>
            </a:r>
            <a:r>
              <a:rPr lang="zh-TW" altLang="en-US" sz="1200" b="1" i="0" kern="1200" dirty="0">
                <a:solidFill>
                  <a:schemeClr val="tx1"/>
                </a:solidFill>
                <a:effectLst/>
                <a:latin typeface="+mn-lt"/>
                <a:ea typeface="+mn-ea"/>
                <a:cs typeface="+mn-cs"/>
              </a:rPr>
              <a:t>（</a:t>
            </a:r>
            <a:r>
              <a:rPr lang="en-US" altLang="zh-TW" sz="1200" b="1" i="0" kern="1200" dirty="0">
                <a:solidFill>
                  <a:schemeClr val="tx1"/>
                </a:solidFill>
                <a:effectLst/>
                <a:latin typeface="+mn-lt"/>
                <a:ea typeface="+mn-ea"/>
                <a:cs typeface="+mn-cs"/>
              </a:rPr>
              <a:t>m</a:t>
            </a:r>
            <a:r>
              <a:rPr lang="zh-TW" altLang="en-US" sz="1200" b="1" i="0" kern="1200" dirty="0">
                <a:solidFill>
                  <a:schemeClr val="tx1"/>
                </a:solidFill>
                <a:effectLst/>
                <a:latin typeface="+mn-lt"/>
                <a:ea typeface="+mn-ea"/>
                <a:cs typeface="+mn-cs"/>
              </a:rPr>
              <a:t>是正整數）才算分類效果比較好了。</a:t>
            </a:r>
            <a:endParaRPr lang="en-US" altLang="zh-TW" sz="1200" b="1" i="0" kern="1200" dirty="0">
              <a:solidFill>
                <a:schemeClr val="tx1"/>
              </a:solidFill>
              <a:effectLst/>
              <a:latin typeface="+mn-lt"/>
              <a:ea typeface="+mn-ea"/>
              <a:cs typeface="+mn-cs"/>
            </a:endParaRPr>
          </a:p>
          <a:p>
            <a:endParaRPr lang="en-US" altLang="zh-TW" sz="1200" b="1"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A-softmax </a:t>
            </a:r>
            <a:r>
              <a:rPr lang="zh-TW" altLang="en-US" sz="1200" b="1" i="0" kern="1200" dirty="0">
                <a:solidFill>
                  <a:schemeClr val="tx1"/>
                </a:solidFill>
                <a:effectLst/>
                <a:latin typeface="+mn-lt"/>
                <a:ea typeface="+mn-ea"/>
                <a:cs typeface="+mn-cs"/>
              </a:rPr>
              <a:t>則是進一步將</a:t>
            </a:r>
            <a:r>
              <a:rPr lang="en-US" altLang="zh-TW" sz="1200" b="1" i="0" kern="1200" dirty="0">
                <a:solidFill>
                  <a:schemeClr val="tx1"/>
                </a:solidFill>
                <a:effectLst/>
                <a:latin typeface="+mn-lt"/>
                <a:ea typeface="+mn-ea"/>
                <a:cs typeface="+mn-cs"/>
              </a:rPr>
              <a:t>vector</a:t>
            </a:r>
            <a:r>
              <a:rPr lang="zh-CN" altLang="en-US" sz="1200" b="1" i="0" kern="1200" dirty="0">
                <a:solidFill>
                  <a:schemeClr val="tx1"/>
                </a:solidFill>
                <a:effectLst/>
                <a:latin typeface="+mn-lt"/>
                <a:ea typeface="+mn-ea"/>
                <a:cs typeface="+mn-cs"/>
              </a:rPr>
              <a:t>投影到超球面上，可以學到超球面上角度的</a:t>
            </a:r>
            <a:r>
              <a:rPr lang="en-US" altLang="zh-CN" sz="1200" b="1" i="0" kern="1200" dirty="0">
                <a:solidFill>
                  <a:schemeClr val="tx1"/>
                </a:solidFill>
                <a:effectLst/>
                <a:latin typeface="+mn-lt"/>
                <a:ea typeface="+mn-ea"/>
                <a:cs typeface="+mn-cs"/>
              </a:rPr>
              <a:t>feature</a:t>
            </a:r>
            <a:endParaRPr lang="en-US" altLang="zh-TW" sz="1200" b="1" i="0" kern="1200" dirty="0">
              <a:solidFill>
                <a:schemeClr val="tx1"/>
              </a:solidFill>
              <a:effectLst/>
              <a:latin typeface="+mn-lt"/>
              <a:ea typeface="+mn-ea"/>
              <a:cs typeface="+mn-cs"/>
            </a:endParaRPr>
          </a:p>
          <a:p>
            <a:endParaRPr kumimoji="1" lang="en-US" altLang="zh-TW" sz="1200" b="1" i="0" kern="1200" dirty="0">
              <a:solidFill>
                <a:schemeClr val="tx1"/>
              </a:solidFill>
              <a:effectLst/>
              <a:latin typeface="+mn-lt"/>
              <a:ea typeface="+mn-ea"/>
              <a:cs typeface="+mn-cs"/>
            </a:endParaRPr>
          </a:p>
          <a:p>
            <a:endParaRPr kumimoji="1" lang="zh-TW" altLang="en-US" dirty="0"/>
          </a:p>
        </p:txBody>
      </p:sp>
    </p:spTree>
    <p:extLst>
      <p:ext uri="{BB962C8B-B14F-4D97-AF65-F5344CB8AC3E}">
        <p14:creationId xmlns:p14="http://schemas.microsoft.com/office/powerpoint/2010/main" val="1679931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a:t>
            </a:r>
            <a:r>
              <a:rPr kumimoji="1" lang="en-US" altLang="zh-TW" dirty="0" err="1"/>
              <a:t>www.mecs-press.org</a:t>
            </a:r>
            <a:r>
              <a:rPr kumimoji="1" lang="en-US" altLang="zh-TW" dirty="0"/>
              <a:t>/</a:t>
            </a:r>
            <a:r>
              <a:rPr kumimoji="1" lang="en-US" altLang="zh-TW" dirty="0" err="1"/>
              <a:t>ijigsp</a:t>
            </a:r>
            <a:r>
              <a:rPr kumimoji="1" lang="en-US" altLang="zh-TW" dirty="0"/>
              <a:t>/ijigsp-v6-n2/IJIGSP-V6-N2-6.pdf</a:t>
            </a:r>
            <a:br>
              <a:rPr kumimoji="1" lang="en-US" altLang="zh-TW" dirty="0"/>
            </a:br>
            <a:r>
              <a:rPr kumimoji="1" lang="zh-CN" altLang="en-US" dirty="0"/>
              <a:t>備用投影片</a:t>
            </a:r>
            <a:endParaRPr kumimoji="1" lang="zh-TW" altLang="en-US" dirty="0"/>
          </a:p>
        </p:txBody>
      </p:sp>
    </p:spTree>
    <p:extLst>
      <p:ext uri="{BB962C8B-B14F-4D97-AF65-F5344CB8AC3E}">
        <p14:creationId xmlns:p14="http://schemas.microsoft.com/office/powerpoint/2010/main" val="4086818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1 2</a:t>
            </a:r>
            <a:r>
              <a:rPr kumimoji="1" lang="zh-CN" altLang="en-US" dirty="0"/>
              <a:t>比較是指有取</a:t>
            </a:r>
            <a:r>
              <a:rPr kumimoji="1" lang="en-US" altLang="zh-CN" dirty="0"/>
              <a:t>mean</a:t>
            </a:r>
            <a:r>
              <a:rPr kumimoji="1" lang="zh-CN" altLang="en-US" dirty="0"/>
              <a:t>表現比較好</a:t>
            </a:r>
            <a:endParaRPr kumimoji="1" lang="en-US" altLang="zh-CN" dirty="0"/>
          </a:p>
          <a:p>
            <a:r>
              <a:rPr kumimoji="1" lang="en-US" altLang="zh-CN" dirty="0"/>
              <a:t>2 3</a:t>
            </a:r>
            <a:r>
              <a:rPr kumimoji="1" lang="zh-CN" altLang="en-US" dirty="0"/>
              <a:t>是指只有在</a:t>
            </a:r>
            <a:r>
              <a:rPr kumimoji="1" lang="en-US" altLang="zh-CN" dirty="0"/>
              <a:t>test</a:t>
            </a:r>
            <a:r>
              <a:rPr kumimoji="1" lang="zh-CN" altLang="en-US" dirty="0"/>
              <a:t>有</a:t>
            </a:r>
            <a:r>
              <a:rPr kumimoji="1" lang="en-US" altLang="zh-CN" dirty="0"/>
              <a:t>alignment</a:t>
            </a:r>
            <a:r>
              <a:rPr kumimoji="1" lang="zh-CN" altLang="en-US" dirty="0"/>
              <a:t>情況下反而不好</a:t>
            </a:r>
            <a:endParaRPr kumimoji="1" lang="en-US" altLang="zh-CN" dirty="0"/>
          </a:p>
          <a:p>
            <a:r>
              <a:rPr kumimoji="1" lang="en-US" altLang="zh-CN" dirty="0"/>
              <a:t>3 4</a:t>
            </a:r>
            <a:r>
              <a:rPr kumimoji="1" lang="zh-CN" altLang="en-US" dirty="0"/>
              <a:t>是在</a:t>
            </a:r>
            <a:r>
              <a:rPr kumimoji="1" lang="en-US" altLang="zh-CN" dirty="0"/>
              <a:t>train/ test</a:t>
            </a:r>
            <a:r>
              <a:rPr kumimoji="1" lang="zh-CN" altLang="en-US" dirty="0"/>
              <a:t>都</a:t>
            </a:r>
            <a:r>
              <a:rPr kumimoji="1" lang="en-US" altLang="zh-CN" dirty="0"/>
              <a:t>alignment</a:t>
            </a:r>
            <a:r>
              <a:rPr kumimoji="1" lang="zh-CN" altLang="en-US" dirty="0"/>
              <a:t>情況下效果最好</a:t>
            </a:r>
            <a:endParaRPr kumimoji="1" lang="en-US" altLang="zh-CN" dirty="0"/>
          </a:p>
          <a:p>
            <a:r>
              <a:rPr kumimoji="1" lang="en-US" altLang="zh-CN" dirty="0"/>
              <a:t>4 5</a:t>
            </a:r>
            <a:r>
              <a:rPr kumimoji="1" lang="zh-TW" altLang="en-US" dirty="0"/>
              <a:t>是在</a:t>
            </a:r>
            <a:r>
              <a:rPr kumimoji="1" lang="zh-CN" altLang="en-US" dirty="0"/>
              <a:t>都有</a:t>
            </a:r>
            <a:r>
              <a:rPr kumimoji="1" lang="en-US" altLang="zh-CN" dirty="0"/>
              <a:t>alignment</a:t>
            </a:r>
            <a:r>
              <a:rPr kumimoji="1" lang="zh-CN" altLang="en-US" dirty="0"/>
              <a:t>情況下取</a:t>
            </a:r>
            <a:r>
              <a:rPr kumimoji="1" lang="en-US" altLang="zh-CN" dirty="0"/>
              <a:t>mean</a:t>
            </a:r>
            <a:r>
              <a:rPr kumimoji="1" lang="zh-CN" altLang="en-US" dirty="0"/>
              <a:t>的效果比較好</a:t>
            </a:r>
            <a:endParaRPr kumimoji="1" lang="en-US" altLang="zh-CN" dirty="0"/>
          </a:p>
          <a:p>
            <a:r>
              <a:rPr kumimoji="1" lang="en-US" altLang="zh-CN" dirty="0"/>
              <a:t>5 6</a:t>
            </a:r>
            <a:r>
              <a:rPr kumimoji="1" lang="zh-CN" altLang="en-US" dirty="0"/>
              <a:t>代表</a:t>
            </a:r>
            <a:r>
              <a:rPr kumimoji="1" lang="en-US" altLang="zh-CN" dirty="0" err="1"/>
              <a:t>rerank</a:t>
            </a:r>
            <a:r>
              <a:rPr kumimoji="1" lang="zh-CN" altLang="en-US" dirty="0"/>
              <a:t>可以提升效果</a:t>
            </a:r>
            <a:endParaRPr kumimoji="1" lang="en-US" altLang="zh-CN" dirty="0"/>
          </a:p>
          <a:p>
            <a:r>
              <a:rPr kumimoji="1" lang="zh-CN" altLang="en-US" dirty="0"/>
              <a:t>同樣的</a:t>
            </a:r>
            <a:r>
              <a:rPr kumimoji="1" lang="en-US" altLang="zh-CN" dirty="0"/>
              <a:t> 7 8</a:t>
            </a:r>
            <a:r>
              <a:rPr kumimoji="1" lang="zh-CN" altLang="en-US" dirty="0"/>
              <a:t>也是</a:t>
            </a:r>
            <a:r>
              <a:rPr kumimoji="1" lang="en-US" altLang="zh-CN" dirty="0" err="1"/>
              <a:t>rerank</a:t>
            </a:r>
            <a:r>
              <a:rPr kumimoji="1" lang="zh-CN" altLang="en-US" dirty="0"/>
              <a:t>可以提升效果</a:t>
            </a:r>
            <a:br>
              <a:rPr kumimoji="1" lang="en-US" altLang="zh-CN" dirty="0"/>
            </a:br>
            <a:r>
              <a:rPr kumimoji="1" lang="zh-CN" altLang="en-US" dirty="0"/>
              <a:t>加上取</a:t>
            </a:r>
            <a:r>
              <a:rPr kumimoji="1" lang="en-US" altLang="zh-CN" dirty="0"/>
              <a:t>mean</a:t>
            </a:r>
            <a:r>
              <a:rPr kumimoji="1" lang="zh-CN" altLang="en-US" dirty="0"/>
              <a:t>的照片</a:t>
            </a:r>
            <a:br>
              <a:rPr kumimoji="1" lang="en-US" altLang="zh-CN" dirty="0"/>
            </a:br>
            <a:endParaRPr kumimoji="1" lang="en-US" altLang="zh-CN" dirty="0"/>
          </a:p>
        </p:txBody>
      </p:sp>
    </p:spTree>
    <p:extLst>
      <p:ext uri="{BB962C8B-B14F-4D97-AF65-F5344CB8AC3E}">
        <p14:creationId xmlns:p14="http://schemas.microsoft.com/office/powerpoint/2010/main" val="2367903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Preprocessing </a:t>
            </a:r>
            <a:r>
              <a:rPr kumimoji="1" lang="zh-TW" altLang="en-US" dirty="0"/>
              <a:t>：</a:t>
            </a:r>
            <a:r>
              <a:rPr lang="en-US" altLang="zh-TW" sz="1200" b="0" i="0" kern="1200" dirty="0">
                <a:solidFill>
                  <a:schemeClr val="tx1"/>
                </a:solidFill>
                <a:effectLst/>
                <a:latin typeface="+mn-lt"/>
                <a:ea typeface="+mn-ea"/>
                <a:cs typeface="+mn-cs"/>
              </a:rPr>
              <a:t>subtract channel-wise mean</a:t>
            </a:r>
            <a:br>
              <a:rPr lang="en-US" altLang="zh-TW" sz="1200" b="0" i="0" kern="1200" dirty="0">
                <a:solidFill>
                  <a:schemeClr val="tx1"/>
                </a:solidFill>
                <a:effectLst/>
                <a:latin typeface="+mn-lt"/>
                <a:ea typeface="+mn-ea"/>
                <a:cs typeface="+mn-cs"/>
              </a:rPr>
            </a:br>
            <a:r>
              <a:rPr lang="en" altLang="zh-TW" sz="1200" b="0" i="0" kern="1200" dirty="0">
                <a:solidFill>
                  <a:schemeClr val="tx1"/>
                </a:solidFill>
                <a:effectLst/>
                <a:latin typeface="+mn-lt"/>
                <a:ea typeface="+mn-ea"/>
                <a:cs typeface="+mn-cs"/>
              </a:rPr>
              <a:t>mean channel values of all pictures in dataset.</a:t>
            </a:r>
          </a:p>
          <a:p>
            <a:r>
              <a:rPr lang="en" altLang="zh-TW" dirty="0"/>
              <a:t>[91.4953, 103.8827, 131.0912]</a:t>
            </a:r>
            <a:r>
              <a:rPr lang="en" altLang="zh-TW" sz="1200" b="0" i="0" kern="1200" dirty="0">
                <a:solidFill>
                  <a:schemeClr val="tx1"/>
                </a:solidFill>
                <a:effectLst/>
                <a:latin typeface="+mn-lt"/>
                <a:ea typeface="+mn-ea"/>
                <a:cs typeface="+mn-cs"/>
              </a:rPr>
              <a:t> (in BGR order).</a:t>
            </a:r>
            <a:endParaRPr kumimoji="1" lang="zh-TW" altLang="en-US" dirty="0"/>
          </a:p>
        </p:txBody>
      </p:sp>
    </p:spTree>
    <p:extLst>
      <p:ext uri="{BB962C8B-B14F-4D97-AF65-F5344CB8AC3E}">
        <p14:creationId xmlns:p14="http://schemas.microsoft.com/office/powerpoint/2010/main" val="61427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Preprocessing </a:t>
            </a:r>
            <a:r>
              <a:rPr kumimoji="1" lang="zh-TW" altLang="en-US" dirty="0"/>
              <a:t>：</a:t>
            </a:r>
            <a:r>
              <a:rPr lang="en-US" altLang="zh-TW" sz="1200" b="0" i="0" kern="1200" dirty="0">
                <a:solidFill>
                  <a:schemeClr val="tx1"/>
                </a:solidFill>
                <a:effectLst/>
                <a:latin typeface="+mn-lt"/>
                <a:ea typeface="+mn-ea"/>
                <a:cs typeface="+mn-cs"/>
              </a:rPr>
              <a:t>subtract channel-wise mean</a:t>
            </a:r>
            <a:br>
              <a:rPr lang="en-US" altLang="zh-TW" sz="1200" b="0" i="0" kern="1200" dirty="0">
                <a:solidFill>
                  <a:schemeClr val="tx1"/>
                </a:solidFill>
                <a:effectLst/>
                <a:latin typeface="+mn-lt"/>
                <a:ea typeface="+mn-ea"/>
                <a:cs typeface="+mn-cs"/>
              </a:rPr>
            </a:br>
            <a:r>
              <a:rPr lang="en" altLang="zh-TW" sz="1200" b="0" i="0" kern="1200" dirty="0">
                <a:solidFill>
                  <a:schemeClr val="tx1"/>
                </a:solidFill>
                <a:effectLst/>
                <a:latin typeface="+mn-lt"/>
                <a:ea typeface="+mn-ea"/>
                <a:cs typeface="+mn-cs"/>
              </a:rPr>
              <a:t>mean channel values of all pictures in dataset.</a:t>
            </a:r>
          </a:p>
          <a:p>
            <a:r>
              <a:rPr lang="en" altLang="zh-TW" dirty="0"/>
              <a:t>[91.4953, 103.8827, 131.0912]</a:t>
            </a:r>
            <a:r>
              <a:rPr lang="en" altLang="zh-TW" sz="1200" b="0" i="0" kern="1200" dirty="0">
                <a:solidFill>
                  <a:schemeClr val="tx1"/>
                </a:solidFill>
                <a:effectLst/>
                <a:latin typeface="+mn-lt"/>
                <a:ea typeface="+mn-ea"/>
                <a:cs typeface="+mn-cs"/>
              </a:rPr>
              <a:t> (in BGR order).</a:t>
            </a:r>
            <a:endParaRPr kumimoji="1" lang="zh-TW" altLang="en-US" dirty="0"/>
          </a:p>
        </p:txBody>
      </p:sp>
    </p:spTree>
    <p:extLst>
      <p:ext uri="{BB962C8B-B14F-4D97-AF65-F5344CB8AC3E}">
        <p14:creationId xmlns:p14="http://schemas.microsoft.com/office/powerpoint/2010/main" val="3173904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r>
              <a:rPr kumimoji="1" lang="zh-CN" altLang="en-US" dirty="0"/>
              <a:t>多加一個投票</a:t>
            </a:r>
            <a:endParaRPr kumimoji="1" lang="zh-TW" altLang="en-US" dirty="0"/>
          </a:p>
        </p:txBody>
      </p:sp>
    </p:spTree>
    <p:extLst>
      <p:ext uri="{BB962C8B-B14F-4D97-AF65-F5344CB8AC3E}">
        <p14:creationId xmlns:p14="http://schemas.microsoft.com/office/powerpoint/2010/main" val="3245758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多家</a:t>
            </a:r>
            <a:r>
              <a:rPr kumimoji="1" lang="en-US" altLang="zh-CN" dirty="0" err="1"/>
              <a:t>simility</a:t>
            </a:r>
            <a:br>
              <a:rPr kumimoji="1" lang="en-US" altLang="zh-CN" dirty="0"/>
            </a:br>
            <a:r>
              <a:rPr kumimoji="1" lang="zh-CN" altLang="en-US" dirty="0"/>
              <a:t>眼鏡可以加在</a:t>
            </a:r>
            <a:r>
              <a:rPr kumimoji="1" lang="en-US" altLang="zh-CN" dirty="0"/>
              <a:t>future </a:t>
            </a:r>
            <a:endParaRPr kumimoji="1" lang="zh-TW" altLang="en-US" dirty="0"/>
          </a:p>
        </p:txBody>
      </p:sp>
    </p:spTree>
    <p:extLst>
      <p:ext uri="{BB962C8B-B14F-4D97-AF65-F5344CB8AC3E}">
        <p14:creationId xmlns:p14="http://schemas.microsoft.com/office/powerpoint/2010/main" val="1583804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90287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3176449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endParaRPr kumimoji="1" lang="en-US" altLang="zh-CN" dirty="0"/>
          </a:p>
        </p:txBody>
      </p:sp>
    </p:spTree>
    <p:extLst>
      <p:ext uri="{BB962C8B-B14F-4D97-AF65-F5344CB8AC3E}">
        <p14:creationId xmlns:p14="http://schemas.microsoft.com/office/powerpoint/2010/main" val="372937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人臉辨識可以當作一個</a:t>
            </a:r>
            <a:r>
              <a:rPr kumimoji="1" lang="en-US" altLang="zh-CN" dirty="0"/>
              <a:t>query</a:t>
            </a:r>
            <a:r>
              <a:rPr kumimoji="1" lang="zh-CN" altLang="en-US" dirty="0"/>
              <a:t>的過程</a:t>
            </a:r>
            <a:endParaRPr kumimoji="1" lang="en-US" altLang="zh-CN" dirty="0"/>
          </a:p>
          <a:p>
            <a:r>
              <a:rPr kumimoji="1" lang="zh-TW" altLang="en-US" dirty="0"/>
              <a:t>如果我們的</a:t>
            </a:r>
            <a:r>
              <a:rPr kumimoji="1" lang="en-US" altLang="zh-TW" dirty="0"/>
              <a:t>query</a:t>
            </a:r>
            <a:r>
              <a:rPr kumimoji="1" lang="zh-CN" altLang="en-US" dirty="0"/>
              <a:t>是</a:t>
            </a:r>
            <a:r>
              <a:rPr kumimoji="1" lang="en-US" altLang="zh-CN" dirty="0"/>
              <a:t>q</a:t>
            </a:r>
          </a:p>
          <a:p>
            <a:endParaRPr kumimoji="1" lang="en-US" altLang="zh-CN" dirty="0"/>
          </a:p>
          <a:p>
            <a:r>
              <a:rPr kumimoji="1" lang="zh-CN" altLang="en-US" dirty="0"/>
              <a:t>我們只看</a:t>
            </a:r>
            <a:r>
              <a:rPr kumimoji="1" lang="en-US" altLang="zh-CN" dirty="0"/>
              <a:t>top2</a:t>
            </a:r>
            <a:r>
              <a:rPr kumimoji="1" lang="zh-CN" altLang="en-US" dirty="0"/>
              <a:t>的</a:t>
            </a:r>
            <a:r>
              <a:rPr kumimoji="1" lang="en-US" altLang="zh-CN" dirty="0"/>
              <a:t>nearest neighbor Q</a:t>
            </a:r>
            <a:r>
              <a:rPr kumimoji="1" lang="zh-CN" altLang="en-US" dirty="0"/>
              <a:t>的鄰居就是</a:t>
            </a:r>
            <a:r>
              <a:rPr kumimoji="1" lang="en-US" altLang="zh-CN" dirty="0"/>
              <a:t>d a</a:t>
            </a:r>
            <a:r>
              <a:rPr kumimoji="1" lang="zh-CN" altLang="en-US" dirty="0"/>
              <a:t>但是</a:t>
            </a:r>
            <a:r>
              <a:rPr kumimoji="1" lang="en-US" altLang="zh-CN" dirty="0"/>
              <a:t>q</a:t>
            </a:r>
            <a:r>
              <a:rPr kumimoji="1" lang="zh-CN" altLang="en-US" dirty="0"/>
              <a:t>的</a:t>
            </a:r>
            <a:r>
              <a:rPr kumimoji="1" lang="en-US" altLang="zh-CN" dirty="0"/>
              <a:t>reciprocal nearest neighbor</a:t>
            </a:r>
            <a:r>
              <a:rPr kumimoji="1" lang="zh-CN" altLang="en-US" dirty="0"/>
              <a:t>只有</a:t>
            </a:r>
            <a:r>
              <a:rPr kumimoji="1" lang="en-US" altLang="zh-CN" dirty="0"/>
              <a:t>d</a:t>
            </a:r>
            <a:r>
              <a:rPr kumimoji="1" lang="zh-TW" altLang="en-US" dirty="0"/>
              <a:t> </a:t>
            </a:r>
            <a:endParaRPr kumimoji="1" lang="en-US" altLang="zh-TW" dirty="0"/>
          </a:p>
          <a:p>
            <a:r>
              <a:rPr kumimoji="1" lang="zh-CN" altLang="en-US" dirty="0"/>
              <a:t>因為</a:t>
            </a:r>
            <a:r>
              <a:rPr kumimoji="1" lang="en-US" altLang="zh-CN" dirty="0"/>
              <a:t>d</a:t>
            </a:r>
            <a:r>
              <a:rPr kumimoji="1" lang="zh-CN" altLang="en-US" dirty="0"/>
              <a:t>的</a:t>
            </a:r>
            <a:r>
              <a:rPr kumimoji="1" lang="en-US" altLang="zh-CN" dirty="0"/>
              <a:t>nearest neighbor</a:t>
            </a:r>
            <a:r>
              <a:rPr kumimoji="1" lang="zh-CN" altLang="en-US" dirty="0"/>
              <a:t>有</a:t>
            </a:r>
            <a:r>
              <a:rPr kumimoji="1" lang="en-US" altLang="zh-CN" dirty="0"/>
              <a:t>q</a:t>
            </a:r>
            <a:r>
              <a:rPr kumimoji="1" lang="zh-CN" altLang="en-US" dirty="0"/>
              <a:t>但是</a:t>
            </a:r>
            <a:r>
              <a:rPr kumimoji="1" lang="en-US" altLang="zh-CN" dirty="0"/>
              <a:t>a</a:t>
            </a:r>
            <a:r>
              <a:rPr kumimoji="1" lang="zh-CN" altLang="en-US" dirty="0"/>
              <a:t>的沒有</a:t>
            </a:r>
            <a:r>
              <a:rPr kumimoji="1" lang="en-US" altLang="zh-CN" dirty="0"/>
              <a:t>q</a:t>
            </a:r>
          </a:p>
          <a:p>
            <a:r>
              <a:rPr kumimoji="1" lang="zh-CN" altLang="en-US" dirty="0"/>
              <a:t>可以理解為</a:t>
            </a:r>
            <a:r>
              <a:rPr kumimoji="1" lang="en-US" altLang="zh-CN" dirty="0"/>
              <a:t>a</a:t>
            </a:r>
            <a:r>
              <a:rPr kumimoji="1" lang="zh-CN" altLang="en-US" dirty="0"/>
              <a:t>可能是另外一群</a:t>
            </a:r>
            <a:r>
              <a:rPr kumimoji="1" lang="en-US" altLang="zh-CN" dirty="0"/>
              <a:t>nodes</a:t>
            </a:r>
            <a:r>
              <a:rPr kumimoji="1" lang="zh-CN" altLang="en-US" dirty="0"/>
              <a:t>而</a:t>
            </a:r>
            <a:r>
              <a:rPr kumimoji="1" lang="en-US" altLang="zh-CN" dirty="0"/>
              <a:t>d</a:t>
            </a:r>
            <a:r>
              <a:rPr kumimoji="1" lang="zh-CN" altLang="en-US" dirty="0"/>
              <a:t>則是比較接近</a:t>
            </a:r>
            <a:r>
              <a:rPr kumimoji="1" lang="en-US" altLang="zh-CN" dirty="0"/>
              <a:t>q</a:t>
            </a:r>
          </a:p>
          <a:p>
            <a:r>
              <a:rPr kumimoji="1" lang="zh-CN" altLang="en-US" dirty="0"/>
              <a:t>從</a:t>
            </a:r>
            <a:r>
              <a:rPr kumimoji="1" lang="en-US" altLang="zh-CN" dirty="0"/>
              <a:t>candidate</a:t>
            </a:r>
            <a:r>
              <a:rPr kumimoji="1" lang="zh-CN" altLang="en-US" dirty="0"/>
              <a:t>的</a:t>
            </a:r>
            <a:r>
              <a:rPr kumimoji="1" lang="en-US" altLang="zh-CN" dirty="0"/>
              <a:t>candidate</a:t>
            </a:r>
            <a:r>
              <a:rPr kumimoji="1" lang="zh-CN" altLang="en-US" dirty="0"/>
              <a:t>也可以得到更多資訊確認這個</a:t>
            </a:r>
            <a:r>
              <a:rPr kumimoji="1" lang="en-US" altLang="zh-CN" dirty="0"/>
              <a:t>candidate</a:t>
            </a:r>
            <a:r>
              <a:rPr kumimoji="1" lang="zh-CN" altLang="en-US" dirty="0"/>
              <a:t>是不是跟</a:t>
            </a:r>
            <a:r>
              <a:rPr kumimoji="1" lang="en-US" altLang="zh-CN" dirty="0"/>
              <a:t>query</a:t>
            </a:r>
            <a:r>
              <a:rPr kumimoji="1" lang="zh-CN" altLang="en-US" dirty="0"/>
              <a:t>同一群的</a:t>
            </a:r>
            <a:endParaRPr kumimoji="1" lang="en-US" altLang="zh-CN" dirty="0"/>
          </a:p>
          <a:p>
            <a:endParaRPr kumimoji="1" lang="en-US" altLang="zh-CN" dirty="0"/>
          </a:p>
          <a:p>
            <a:r>
              <a:rPr kumimoji="1" lang="zh-CN" altLang="en-US" dirty="0"/>
              <a:t>我們的想法是從這個衍生，使用兩個不同的</a:t>
            </a:r>
            <a:r>
              <a:rPr kumimoji="1" lang="en-US" altLang="zh-CN" dirty="0"/>
              <a:t>similarity </a:t>
            </a:r>
            <a:r>
              <a:rPr lang="en-US" altLang="zh-TW" dirty="0"/>
              <a:t>measurements </a:t>
            </a:r>
            <a:r>
              <a:rPr lang="zh-CN" altLang="en-US" dirty="0"/>
              <a:t>可以降低維度災難的影響</a:t>
            </a:r>
            <a:endParaRPr kumimoji="1" lang="en-US" altLang="zh-CN" dirty="0"/>
          </a:p>
          <a:p>
            <a:endParaRPr kumimoji="1" lang="en-US" altLang="zh-CN" dirty="0"/>
          </a:p>
          <a:p>
            <a:endParaRPr kumimoji="1" lang="en-US" altLang="zh-CN" dirty="0"/>
          </a:p>
          <a:p>
            <a:endParaRPr kumimoji="1" lang="en-US" altLang="zh-CN" dirty="0"/>
          </a:p>
          <a:p>
            <a:endParaRPr kumimoji="1" lang="zh-TW" altLang="en-US" dirty="0"/>
          </a:p>
        </p:txBody>
      </p:sp>
    </p:spTree>
    <p:extLst>
      <p:ext uri="{BB962C8B-B14F-4D97-AF65-F5344CB8AC3E}">
        <p14:creationId xmlns:p14="http://schemas.microsoft.com/office/powerpoint/2010/main" val="551323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68060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在</a:t>
            </a:r>
            <a:r>
              <a:rPr kumimoji="1" lang="en-US" altLang="zh-CN" dirty="0"/>
              <a:t>2016</a:t>
            </a:r>
            <a:r>
              <a:rPr kumimoji="1" lang="zh-CN" altLang="en-US" dirty="0"/>
              <a:t>年提出的一個</a:t>
            </a:r>
            <a:r>
              <a:rPr kumimoji="1" lang="en-US" altLang="zh-CN" dirty="0"/>
              <a:t>multi-task </a:t>
            </a:r>
            <a:r>
              <a:rPr kumimoji="1" lang="zh-CN" altLang="en-US" dirty="0"/>
              <a:t>論文的人臉偵測還有人臉特徵同時進行</a:t>
            </a:r>
            <a:endParaRPr kumimoji="1" lang="en-US" altLang="zh-CN" dirty="0"/>
          </a:p>
          <a:p>
            <a:r>
              <a:rPr lang="zh-TW" altLang="en-US" sz="1200" b="0" i="0" kern="1200" dirty="0">
                <a:solidFill>
                  <a:schemeClr val="tx1"/>
                </a:solidFill>
                <a:effectLst/>
                <a:latin typeface="+mn-lt"/>
                <a:ea typeface="+mn-ea"/>
                <a:cs typeface="+mn-cs"/>
              </a:rPr>
              <a:t>給定一張照片的時候，將其縮放到不同尺度形成圖像金字塔，以達到尺度不變</a:t>
            </a:r>
            <a:endParaRPr kumimoji="1" lang="en-US" altLang="zh-CN" dirty="0"/>
          </a:p>
          <a:p>
            <a:r>
              <a:rPr kumimoji="1" lang="zh-CN" altLang="en-US" dirty="0"/>
              <a:t>總共有三個</a:t>
            </a:r>
            <a:r>
              <a:rPr kumimoji="1" lang="en-US" altLang="zh-CN" dirty="0"/>
              <a:t>CNN cascade</a:t>
            </a:r>
          </a:p>
          <a:p>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個</a:t>
            </a:r>
            <a:r>
              <a:rPr lang="en-US" altLang="zh-TW" sz="1200" b="0" i="0" kern="1200" dirty="0">
                <a:solidFill>
                  <a:schemeClr val="tx1"/>
                </a:solidFill>
                <a:effectLst/>
                <a:latin typeface="+mn-lt"/>
                <a:ea typeface="+mn-ea"/>
                <a:cs typeface="+mn-cs"/>
              </a:rPr>
              <a:t>stage</a:t>
            </a:r>
            <a:r>
              <a:rPr lang="zh-TW" altLang="en-US" sz="1200" b="0" i="0" kern="1200" dirty="0">
                <a:solidFill>
                  <a:schemeClr val="tx1"/>
                </a:solidFill>
                <a:effectLst/>
                <a:latin typeface="+mn-lt"/>
                <a:ea typeface="+mn-ea"/>
                <a:cs typeface="+mn-cs"/>
              </a:rPr>
              <a:t>對人臉的處理是按照一種由粗到細的方式</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pnet</a:t>
            </a:r>
            <a:r>
              <a:rPr lang="zh-TW" altLang="en-US" sz="1200" b="0" i="0" kern="1200" dirty="0">
                <a:solidFill>
                  <a:schemeClr val="tx1"/>
                </a:solidFill>
                <a:effectLst/>
                <a:latin typeface="+mn-lt"/>
                <a:ea typeface="+mn-ea"/>
                <a:cs typeface="+mn-cs"/>
              </a:rPr>
              <a:t>是一個全卷積網絡</a:t>
            </a:r>
            <a:r>
              <a:rPr lang="en-US" altLang="zh-TW" sz="1200" b="0" i="0" kern="1200" dirty="0">
                <a:solidFill>
                  <a:schemeClr val="tx1"/>
                </a:solidFill>
                <a:effectLst/>
                <a:latin typeface="+mn-lt"/>
                <a:ea typeface="+mn-ea"/>
                <a:cs typeface="+mn-cs"/>
              </a:rPr>
              <a:t>(FCN)</a:t>
            </a:r>
            <a:r>
              <a:rPr lang="zh-TW" alt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用來產生</a:t>
            </a:r>
            <a:r>
              <a:rPr lang="en-US" altLang="zh-TW" sz="1200" kern="1200" dirty="0">
                <a:solidFill>
                  <a:schemeClr val="tx1"/>
                </a:solidFill>
                <a:effectLst/>
                <a:latin typeface="+mn-lt"/>
                <a:ea typeface="+mn-ea"/>
                <a:cs typeface="+mn-cs"/>
              </a:rPr>
              <a:t>candidate windows</a:t>
            </a:r>
            <a:r>
              <a:rPr lang="zh-TW" altLang="zh-TW" dirty="0">
                <a:effectLst/>
              </a:rPr>
              <a:t> </a:t>
            </a:r>
            <a:endParaRPr lang="en-US" altLang="zh-TW" dirty="0">
              <a:effectLst/>
            </a:endParaRPr>
          </a:p>
          <a:p>
            <a:r>
              <a:rPr lang="en-US" altLang="zh-TW" sz="1200" b="0" i="0" kern="1200" dirty="0" err="1">
                <a:solidFill>
                  <a:schemeClr val="tx1"/>
                </a:solidFill>
                <a:effectLst/>
                <a:latin typeface="+mn-lt"/>
                <a:ea typeface="+mn-ea"/>
                <a:cs typeface="+mn-cs"/>
              </a:rPr>
              <a:t>Rnet</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refine-net </a:t>
            </a:r>
            <a:r>
              <a:rPr lang="zh-CN" altLang="en-US" sz="1200" b="0" i="0" kern="1200" dirty="0">
                <a:solidFill>
                  <a:schemeClr val="tx1"/>
                </a:solidFill>
                <a:effectLst/>
                <a:latin typeface="+mn-lt"/>
                <a:ea typeface="+mn-ea"/>
                <a:cs typeface="+mn-cs"/>
              </a:rPr>
              <a:t>進一步刪去錯誤的匡</a:t>
            </a:r>
            <a:endParaRPr lang="en-US" altLang="zh-CN"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Onet</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output-net</a:t>
            </a:r>
            <a:r>
              <a:rPr lang="zh-CN" altLang="en-US" sz="1200" b="0" i="0" kern="1200" dirty="0">
                <a:solidFill>
                  <a:schemeClr val="tx1"/>
                </a:solidFill>
                <a:effectLst/>
                <a:latin typeface="+mn-lt"/>
                <a:ea typeface="+mn-ea"/>
                <a:cs typeface="+mn-cs"/>
              </a:rPr>
              <a:t>同時會產生五個臉上</a:t>
            </a:r>
            <a:r>
              <a:rPr lang="en-US" altLang="zh-CN" sz="1200" b="0" i="0" kern="1200" dirty="0">
                <a:solidFill>
                  <a:schemeClr val="tx1"/>
                </a:solidFill>
                <a:effectLst/>
                <a:latin typeface="+mn-lt"/>
                <a:ea typeface="+mn-ea"/>
                <a:cs typeface="+mn-cs"/>
              </a:rPr>
              <a:t>landmark</a:t>
            </a:r>
            <a:endParaRPr lang="en-US" altLang="zh-TW" sz="1200" b="0" i="0" kern="1200" dirty="0">
              <a:solidFill>
                <a:schemeClr val="tx1"/>
              </a:solidFill>
              <a:effectLst/>
              <a:latin typeface="+mn-lt"/>
              <a:ea typeface="+mn-ea"/>
              <a:cs typeface="+mn-cs"/>
            </a:endParaRPr>
          </a:p>
          <a:p>
            <a:endParaRPr kumimoji="1" lang="en-US" altLang="zh-TW" dirty="0"/>
          </a:p>
          <a:p>
            <a:endParaRPr kumimoji="1" lang="zh-TW" altLang="en-US" dirty="0"/>
          </a:p>
        </p:txBody>
      </p:sp>
    </p:spTree>
    <p:extLst>
      <p:ext uri="{BB962C8B-B14F-4D97-AF65-F5344CB8AC3E}">
        <p14:creationId xmlns:p14="http://schemas.microsoft.com/office/powerpoint/2010/main" val="581434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Rapidly Digested Convolutional Layers </a:t>
            </a:r>
            <a:r>
              <a:rPr lang="zh-TW" altLang="en-US" sz="1200" b="0" i="0" kern="1200" dirty="0">
                <a:solidFill>
                  <a:schemeClr val="tx1"/>
                </a:solidFill>
                <a:effectLst/>
                <a:latin typeface="+mn-lt"/>
                <a:ea typeface="+mn-ea"/>
                <a:cs typeface="+mn-cs"/>
              </a:rPr>
              <a:t>主要是解決速度問題</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快速的縮小</a:t>
            </a:r>
            <a:r>
              <a:rPr lang="en-US" altLang="zh-TW" sz="1200" b="0" i="0" kern="1200" dirty="0">
                <a:solidFill>
                  <a:schemeClr val="tx1"/>
                </a:solidFill>
                <a:effectLst/>
                <a:latin typeface="+mn-lt"/>
                <a:ea typeface="+mn-ea"/>
                <a:cs typeface="+mn-cs"/>
              </a:rPr>
              <a:t>feature map</a:t>
            </a:r>
            <a:r>
              <a:rPr lang="zh-TW" altLang="en-US" sz="1200" b="0" i="0" kern="1200" dirty="0">
                <a:solidFill>
                  <a:schemeClr val="tx1"/>
                </a:solidFill>
                <a:effectLst/>
                <a:latin typeface="+mn-lt"/>
                <a:ea typeface="+mn-ea"/>
                <a:cs typeface="+mn-cs"/>
              </a:rPr>
              <a:t>的大小</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採用</a:t>
            </a:r>
            <a:r>
              <a:rPr lang="en-US" altLang="zh-TW" sz="1200" b="0" i="0" kern="1200" dirty="0" err="1">
                <a:solidFill>
                  <a:schemeClr val="tx1"/>
                </a:solidFill>
                <a:effectLst/>
                <a:latin typeface="+mn-lt"/>
                <a:ea typeface="+mn-ea"/>
                <a:cs typeface="+mn-cs"/>
              </a:rPr>
              <a:t>C.ReLU</a:t>
            </a:r>
            <a:r>
              <a:rPr lang="en-US" altLang="zh-TW" sz="1200" b="0" i="0" kern="1200" dirty="0">
                <a:solidFill>
                  <a:schemeClr val="tx1"/>
                </a:solidFill>
                <a:effectLst/>
                <a:latin typeface="+mn-lt"/>
                <a:ea typeface="+mn-ea"/>
                <a:cs typeface="+mn-cs"/>
              </a:rPr>
              <a:t> activation function</a:t>
            </a:r>
          </a:p>
          <a:p>
            <a:r>
              <a:rPr lang="zh-TW" altLang="en-US" sz="1200" b="0" i="0" kern="1200" dirty="0">
                <a:solidFill>
                  <a:schemeClr val="tx1"/>
                </a:solidFill>
                <a:effectLst/>
                <a:latin typeface="+mn-lt"/>
                <a:ea typeface="+mn-ea"/>
                <a:cs typeface="+mn-cs"/>
              </a:rPr>
              <a:t>使用</a:t>
            </a:r>
            <a:r>
              <a:rPr lang="en-US" altLang="zh-TW" sz="1200" b="0" i="0" kern="1200" dirty="0" err="1">
                <a:solidFill>
                  <a:schemeClr val="tx1"/>
                </a:solidFill>
                <a:effectLst/>
                <a:latin typeface="+mn-lt"/>
                <a:ea typeface="+mn-ea"/>
                <a:cs typeface="+mn-cs"/>
              </a:rPr>
              <a:t>CRelU</a:t>
            </a:r>
            <a:r>
              <a:rPr lang="zh-TW" altLang="en-US" sz="1200" b="0" i="0" kern="1200" dirty="0">
                <a:solidFill>
                  <a:schemeClr val="tx1"/>
                </a:solidFill>
                <a:effectLst/>
                <a:latin typeface="+mn-lt"/>
                <a:ea typeface="+mn-ea"/>
                <a:cs typeface="+mn-cs"/>
              </a:rPr>
              <a:t>，減少卷積核數量可以保證輸出維度不變</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Multiple Scale Convolutional Layers(MSCL)</a:t>
            </a:r>
          </a:p>
          <a:p>
            <a:r>
              <a:rPr lang="en-US" altLang="zh-TW" sz="1200" b="0" i="0" kern="1200" dirty="0">
                <a:solidFill>
                  <a:schemeClr val="tx1"/>
                </a:solidFill>
                <a:effectLst/>
                <a:latin typeface="+mn-lt"/>
                <a:ea typeface="+mn-ea"/>
                <a:cs typeface="+mn-cs"/>
              </a:rPr>
              <a:t>Inception module </a:t>
            </a:r>
            <a:r>
              <a:rPr lang="zh-CN" altLang="en-US" sz="1200" b="0" i="0" kern="1200" dirty="0">
                <a:solidFill>
                  <a:schemeClr val="tx1"/>
                </a:solidFill>
                <a:effectLst/>
                <a:latin typeface="+mn-lt"/>
                <a:ea typeface="+mn-ea"/>
                <a:cs typeface="+mn-cs"/>
              </a:rPr>
              <a:t>可以提供更多視野</a:t>
            </a:r>
            <a:endParaRPr lang="en-US" altLang="zh-TW" sz="1200" b="1"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類似於</a:t>
            </a:r>
            <a:r>
              <a:rPr lang="en-US" altLang="zh-TW" sz="1200" b="0" i="0" kern="1200" dirty="0">
                <a:solidFill>
                  <a:schemeClr val="tx1"/>
                </a:solidFill>
                <a:effectLst/>
                <a:latin typeface="+mn-lt"/>
                <a:ea typeface="+mn-ea"/>
                <a:cs typeface="+mn-cs"/>
              </a:rPr>
              <a:t>SSD</a:t>
            </a:r>
            <a:r>
              <a:rPr lang="zh-TW" altLang="en-US" sz="1200" b="0" i="0" kern="1200" dirty="0">
                <a:solidFill>
                  <a:schemeClr val="tx1"/>
                </a:solidFill>
                <a:effectLst/>
                <a:latin typeface="+mn-lt"/>
                <a:ea typeface="+mn-ea"/>
                <a:cs typeface="+mn-cs"/>
              </a:rPr>
              <a:t>，在不同的</a:t>
            </a:r>
            <a:r>
              <a:rPr lang="en-US" altLang="zh-TW" sz="1200" b="0" i="0" kern="1200" dirty="0">
                <a:solidFill>
                  <a:schemeClr val="tx1"/>
                </a:solidFill>
                <a:effectLst/>
                <a:latin typeface="+mn-lt"/>
                <a:ea typeface="+mn-ea"/>
                <a:cs typeface="+mn-cs"/>
              </a:rPr>
              <a:t>feature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map</a:t>
            </a:r>
            <a:r>
              <a:rPr lang="zh-TW" altLang="en-US" sz="1200" b="0" i="0" kern="1200" dirty="0">
                <a:solidFill>
                  <a:schemeClr val="tx1"/>
                </a:solidFill>
                <a:effectLst/>
                <a:latin typeface="+mn-lt"/>
                <a:ea typeface="+mn-ea"/>
                <a:cs typeface="+mn-cs"/>
              </a:rPr>
              <a:t>進行檢測</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作者提出來的點就在於增加小的</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的訓練</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定義了</a:t>
            </a:r>
            <a:r>
              <a:rPr lang="en-US" altLang="zh-CN" sz="1200" b="0" i="0" kern="1200" dirty="0">
                <a:solidFill>
                  <a:schemeClr val="tx1"/>
                </a:solidFill>
                <a:effectLst/>
                <a:latin typeface="+mn-lt"/>
                <a:ea typeface="+mn-ea"/>
                <a:cs typeface="+mn-cs"/>
              </a:rPr>
              <a:t>anchor </a:t>
            </a:r>
            <a:r>
              <a:rPr lang="zh-CN" altLang="en-US" sz="1200" b="0" i="0" kern="1200" dirty="0">
                <a:solidFill>
                  <a:schemeClr val="tx1"/>
                </a:solidFill>
                <a:effectLst/>
                <a:latin typeface="+mn-lt"/>
                <a:ea typeface="+mn-ea"/>
                <a:cs typeface="+mn-cs"/>
              </a:rPr>
              <a:t>密度</a:t>
            </a:r>
            <a:r>
              <a:rPr lang="zh-TW" altLang="en-US" sz="1200" b="0" i="0" kern="1200" dirty="0">
                <a:solidFill>
                  <a:schemeClr val="tx1"/>
                </a:solidFill>
                <a:effectLst/>
                <a:latin typeface="+mn-lt"/>
                <a:ea typeface="+mn-ea"/>
                <a:cs typeface="+mn-cs"/>
              </a:rPr>
              <a:t> 來平衡對密度不足的</a:t>
            </a:r>
            <a:r>
              <a:rPr lang="en-US" altLang="zh-TW"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來增加偏移訓練</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kumimoji="1" lang="zh-TW" altLang="en-US" dirty="0"/>
          </a:p>
          <a:p>
            <a:endParaRPr kumimoji="1" lang="zh-TW" altLang="en-US" dirty="0"/>
          </a:p>
        </p:txBody>
      </p:sp>
    </p:spTree>
    <p:extLst>
      <p:ext uri="{BB962C8B-B14F-4D97-AF65-F5344CB8AC3E}">
        <p14:creationId xmlns:p14="http://schemas.microsoft.com/office/powerpoint/2010/main" val="190495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437538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5" name="矩形 11"/>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6" name="矩形 13"/>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7" name="矩形 18"/>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 name="直線接點 10"/>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1" name="直線接點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2" name="直線接點 1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3" name="直線接點 15"/>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4" name="直線接點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5" name="直線接點 21"/>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6"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7" name="橢圓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8" name="橢圓 22"/>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9" name="橢圓 23"/>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0" name="橢圓 25"/>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1" name="橢圓 24"/>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pic>
        <p:nvPicPr>
          <p:cNvPr id="22"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491413" y="2778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標題 7"/>
          <p:cNvSpPr>
            <a:spLocks noGrp="1"/>
          </p:cNvSpPr>
          <p:nvPr>
            <p:ph type="ctrTitle"/>
          </p:nvPr>
        </p:nvSpPr>
        <p:spPr>
          <a:xfrm>
            <a:off x="2286000" y="3124200"/>
            <a:ext cx="6172200" cy="1894362"/>
          </a:xfrm>
        </p:spPr>
        <p:txBody>
          <a:bodyPr/>
          <a:lstStyle>
            <a:lvl1pPr>
              <a:defRPr sz="3500" b="0" i="0">
                <a:latin typeface="+mj-lt"/>
              </a:defRPr>
            </a:lvl1pPr>
          </a:lstStyle>
          <a:p>
            <a:r>
              <a:rPr lang="zh-TW" altLang="en-US"/>
              <a:t>按一下以編輯母片標題樣式</a:t>
            </a:r>
            <a:endParaRPr lang="en-US" dirty="0"/>
          </a:p>
        </p:txBody>
      </p:sp>
      <p:sp>
        <p:nvSpPr>
          <p:cNvPr id="9" name="副標題 8"/>
          <p:cNvSpPr>
            <a:spLocks noGrp="1"/>
          </p:cNvSpPr>
          <p:nvPr>
            <p:ph type="subTitle" idx="1"/>
          </p:nvPr>
        </p:nvSpPr>
        <p:spPr>
          <a:xfrm>
            <a:off x="2286000" y="5003322"/>
            <a:ext cx="6172200" cy="1371600"/>
          </a:xfrm>
        </p:spPr>
        <p:txBody>
          <a:bodyPr/>
          <a:lstStyle>
            <a:lvl1pPr marL="0" indent="0" algn="l">
              <a:buNone/>
              <a:defRPr sz="1800" b="1">
                <a:solidFill>
                  <a:schemeClr val="tx2"/>
                </a:solidFill>
                <a:latin typeface="標楷體" panose="03000509000000000000" pitchFamily="65" charset="-120"/>
                <a:ea typeface="標楷體" panose="03000509000000000000" pitchFamily="65" charset="-12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a:t>按一下以編輯母片副標題樣式</a:t>
            </a:r>
            <a:endParaRPr lang="en-US" dirty="0"/>
          </a:p>
        </p:txBody>
      </p:sp>
      <p:sp>
        <p:nvSpPr>
          <p:cNvPr id="23" name="日期版面配置區 27"/>
          <p:cNvSpPr>
            <a:spLocks noGrp="1"/>
          </p:cNvSpPr>
          <p:nvPr>
            <p:ph type="dt" sz="half" idx="10"/>
          </p:nvPr>
        </p:nvSpPr>
        <p:spPr bwMode="auto">
          <a:xfrm rot="5400000">
            <a:off x="7764463" y="1174750"/>
            <a:ext cx="2286000" cy="381000"/>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endParaRPr lang="zh-TW" altLang="en-US"/>
          </a:p>
        </p:txBody>
      </p:sp>
      <p:sp>
        <p:nvSpPr>
          <p:cNvPr id="24" name="頁尾版面配置區 16"/>
          <p:cNvSpPr>
            <a:spLocks noGrp="1"/>
          </p:cNvSpPr>
          <p:nvPr>
            <p:ph type="ftr" sz="quarter" idx="11"/>
          </p:nvPr>
        </p:nvSpPr>
        <p:spPr bwMode="auto">
          <a:xfrm rot="5400000">
            <a:off x="7077076" y="4181475"/>
            <a:ext cx="3657600" cy="384175"/>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endParaRPr lang="zh-TW" altLang="en-US"/>
          </a:p>
        </p:txBody>
      </p:sp>
      <p:sp>
        <p:nvSpPr>
          <p:cNvPr id="25" name="投影片編號版面配置區 28"/>
          <p:cNvSpPr>
            <a:spLocks noGrp="1"/>
          </p:cNvSpPr>
          <p:nvPr>
            <p:ph type="sldNum" sz="quarter" idx="12"/>
          </p:nvPr>
        </p:nvSpPr>
        <p:spPr bwMode="auto">
          <a:xfrm>
            <a:off x="1325563" y="4929188"/>
            <a:ext cx="609600" cy="517525"/>
          </a:xfrm>
          <a:prstGeom prst="rect">
            <a:avLst/>
          </a:prstGeom>
        </p:spPr>
        <p:txBody>
          <a:bodyPr vert="horz" wrap="square" lIns="91440" tIns="45720" rIns="91440" bIns="45720" numCol="1" anchor="t" anchorCtr="0" compatLnSpc="1">
            <a:prstTxWarp prst="textNoShape">
              <a:avLst/>
            </a:prstTxWarp>
          </a:bodyPr>
          <a:lstStyle>
            <a:lvl1pPr eaLnBrk="1" hangingPunct="1">
              <a:defRPr kumimoji="0" sz="1800">
                <a:latin typeface="Calibri" panose="020F0502020204030204" pitchFamily="34" charset="0"/>
                <a:ea typeface="新細明體" panose="02020500000000000000" pitchFamily="18" charset="-120"/>
              </a:defRPr>
            </a:lvl1pPr>
          </a:lstStyle>
          <a:p>
            <a:pPr>
              <a:defRPr/>
            </a:pPr>
            <a:fld id="{1DE850CD-D9E7-475E-9293-0D1615A65C8D}" type="slidenum">
              <a:rPr lang="zh-TW" altLang="en-US"/>
              <a:pPr>
                <a:defRPr/>
              </a:pPr>
              <a:t>‹#›</a:t>
            </a:fld>
            <a:endParaRPr lang="zh-TW" altLang="en-US"/>
          </a:p>
        </p:txBody>
      </p:sp>
    </p:spTree>
    <p:extLst>
      <p:ext uri="{BB962C8B-B14F-4D97-AF65-F5344CB8AC3E}">
        <p14:creationId xmlns:p14="http://schemas.microsoft.com/office/powerpoint/2010/main" val="36341987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03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4"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380288" y="1889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dirty="0"/>
              <a:t>按一下以編輯母片標題樣式</a:t>
            </a:r>
          </a:p>
        </p:txBody>
      </p:sp>
      <p:sp>
        <p:nvSpPr>
          <p:cNvPr id="3" name="內容版面配置區 2"/>
          <p:cNvSpPr>
            <a:spLocks noGrp="1"/>
          </p:cNvSpPr>
          <p:nvPr>
            <p:ph idx="1"/>
          </p:nvPr>
        </p:nvSpPr>
        <p:spPr>
          <a:xfrm>
            <a:off x="468313" y="981075"/>
            <a:ext cx="8135937"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689264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a:t>按一下以編輯母片標題樣式</a:t>
            </a:r>
            <a:endParaRPr lang="zh-TW" altLang="en-US" dirty="0"/>
          </a:p>
        </p:txBody>
      </p:sp>
      <p:sp>
        <p:nvSpPr>
          <p:cNvPr id="3" name="文字版面配置區 2"/>
          <p:cNvSpPr>
            <a:spLocks noGrp="1"/>
          </p:cNvSpPr>
          <p:nvPr>
            <p:ph type="body" sz="half" idx="1"/>
          </p:nvPr>
        </p:nvSpPr>
        <p:spPr>
          <a:xfrm>
            <a:off x="468313" y="981075"/>
            <a:ext cx="3990975"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11688" y="981075"/>
            <a:ext cx="3992562"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531519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直線接點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dirty="0">
              <a:latin typeface="+mn-lt"/>
              <a:ea typeface="+mn-ea"/>
            </a:endParaRPr>
          </a:p>
        </p:txBody>
      </p:sp>
      <p:sp>
        <p:nvSpPr>
          <p:cNvPr id="22" name="標題版面配置區 21"/>
          <p:cNvSpPr>
            <a:spLocks noGrp="1"/>
          </p:cNvSpPr>
          <p:nvPr>
            <p:ph type="title"/>
          </p:nvPr>
        </p:nvSpPr>
        <p:spPr>
          <a:xfrm>
            <a:off x="468313" y="115888"/>
            <a:ext cx="7467600" cy="709612"/>
          </a:xfrm>
          <a:prstGeom prst="rect">
            <a:avLst/>
          </a:prstGeom>
        </p:spPr>
        <p:txBody>
          <a:bodyPr vert="horz" wrap="square" lIns="91440" tIns="45720" rIns="91440" bIns="45720" numCol="1" anchor="b" anchorCtr="0" compatLnSpc="1">
            <a:prstTxWarp prst="textNoShape">
              <a:avLst/>
            </a:prstTxWarp>
            <a:normAutofit/>
          </a:bodyPr>
          <a:lstStyle/>
          <a:p>
            <a:pPr lvl="0"/>
            <a:r>
              <a:rPr lang="zh-TW" altLang="en-US" dirty="0"/>
              <a:t>按一下以編輯母片標題樣式</a:t>
            </a:r>
            <a:endParaRPr lang="en-US" dirty="0"/>
          </a:p>
        </p:txBody>
      </p:sp>
      <p:sp>
        <p:nvSpPr>
          <p:cNvPr id="1028" name="文字版面配置區 12"/>
          <p:cNvSpPr>
            <a:spLocks noGrp="1"/>
          </p:cNvSpPr>
          <p:nvPr>
            <p:ph type="body" idx="1"/>
          </p:nvPr>
        </p:nvSpPr>
        <p:spPr bwMode="auto">
          <a:xfrm>
            <a:off x="468313" y="981075"/>
            <a:ext cx="8135937"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7" name="直線接點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030" name="直線接點 8"/>
          <p:cNvSpPr>
            <a:spLocks noChangeShapeType="1"/>
          </p:cNvSpPr>
          <p:nvPr/>
        </p:nvSpPr>
        <p:spPr bwMode="auto">
          <a:xfrm>
            <a:off x="8991600" y="0"/>
            <a:ext cx="0" cy="685800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32" name="直線接點 10"/>
          <p:cNvSpPr>
            <a:spLocks noChangeShapeType="1"/>
          </p:cNvSpPr>
          <p:nvPr/>
        </p:nvSpPr>
        <p:spPr bwMode="auto">
          <a:xfrm>
            <a:off x="8915400" y="0"/>
            <a:ext cx="0" cy="68580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5" name="直線接點 14"/>
          <p:cNvCxnSpPr/>
          <p:nvPr userDrawn="1"/>
        </p:nvCxnSpPr>
        <p:spPr>
          <a:xfrm>
            <a:off x="214313" y="868363"/>
            <a:ext cx="8429625"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p:cNvCxnSpPr/>
          <p:nvPr userDrawn="1"/>
        </p:nvCxnSpPr>
        <p:spPr>
          <a:xfrm>
            <a:off x="188882" y="920737"/>
            <a:ext cx="8429684" cy="1588"/>
          </a:xfrm>
          <a:prstGeom prst="line">
            <a:avLst/>
          </a:prstGeom>
          <a:ln>
            <a:solidFill>
              <a:schemeClr val="accent1">
                <a:lumMod val="60000"/>
                <a:lumOff val="40000"/>
              </a:schemeClr>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橢圓 11"/>
          <p:cNvSpPr/>
          <p:nvPr userDrawn="1"/>
        </p:nvSpPr>
        <p:spPr>
          <a:xfrm>
            <a:off x="8636000" y="6230938"/>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4" name="矩形 13"/>
          <p:cNvSpPr/>
          <p:nvPr userDrawn="1"/>
        </p:nvSpPr>
        <p:spPr>
          <a:xfrm>
            <a:off x="8405813" y="6230938"/>
            <a:ext cx="780983" cy="369332"/>
          </a:xfrm>
          <a:prstGeom prst="rect">
            <a:avLst/>
          </a:prstGeom>
        </p:spPr>
        <p:txBody>
          <a:bodyPr wrap="none">
            <a:spAutoFit/>
          </a:bodyPr>
          <a:lstStyle>
            <a:lvl1pPr eaLnBrk="0" hangingPunct="0">
              <a:defRPr kumimoji="1" sz="16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16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16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16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fld id="{598261DC-4F96-4556-9C28-A466A1AFAEC4}" type="slidenum">
              <a:rPr kumimoji="0" lang="zh-TW" altLang="en-US" sz="1800" smtClean="0">
                <a:solidFill>
                  <a:srgbClr val="862110"/>
                </a:solidFill>
                <a:latin typeface="Calibri" panose="020F0502020204030204" pitchFamily="34" charset="0"/>
              </a:rPr>
              <a:pPr eaLnBrk="1" hangingPunct="1">
                <a:defRPr/>
              </a:pPr>
              <a:t>‹#›</a:t>
            </a:fld>
            <a:r>
              <a:rPr kumimoji="0" lang="en-US" altLang="zh-TW" sz="1800" dirty="0">
                <a:solidFill>
                  <a:srgbClr val="862110"/>
                </a:solidFill>
                <a:latin typeface="Calibri" panose="020F0502020204030204" pitchFamily="34" charset="0"/>
              </a:rPr>
              <a:t>/40</a:t>
            </a:r>
          </a:p>
        </p:txBody>
      </p:sp>
    </p:spTree>
  </p:cSld>
  <p:clrMap bg1="lt1" tx1="dk1" bg2="lt2" tx2="dk2" accent1="accent1" accent2="accent2" accent3="accent3" accent4="accent4" accent5="accent5" accent6="accent6" hlink="hlink" folHlink="folHlink"/>
  <p:sldLayoutIdLst>
    <p:sldLayoutId id="2147484114" r:id="rId1"/>
    <p:sldLayoutId id="2147484112" r:id="rId2"/>
    <p:sldLayoutId id="2147484115" r:id="rId3"/>
    <p:sldLayoutId id="2147484113" r:id="rId4"/>
  </p:sldLayoutIdLst>
  <p:hf sldNum="0" hdr="0" ftr="0" dt="0"/>
  <p:txStyles>
    <p:titleStyle>
      <a:lvl1pPr algn="l" rtl="0" eaLnBrk="0" fontAlgn="base" hangingPunct="0">
        <a:spcBef>
          <a:spcPct val="0"/>
        </a:spcBef>
        <a:spcAft>
          <a:spcPct val="0"/>
        </a:spcAft>
        <a:defRPr sz="3200" kern="1200" cap="small">
          <a:solidFill>
            <a:schemeClr val="tx1"/>
          </a:solidFill>
          <a:latin typeface="Calibri" pitchFamily="34" charset="0"/>
          <a:ea typeface="標楷體" pitchFamily="65" charset="-120"/>
          <a:cs typeface="+mj-cs"/>
        </a:defRPr>
      </a:lvl1pPr>
      <a:lvl2pPr algn="l" rtl="0" eaLnBrk="0" fontAlgn="base" hangingPunct="0">
        <a:spcBef>
          <a:spcPct val="0"/>
        </a:spcBef>
        <a:spcAft>
          <a:spcPct val="0"/>
        </a:spcAft>
        <a:defRPr sz="3200">
          <a:solidFill>
            <a:schemeClr val="tx1"/>
          </a:solidFill>
          <a:latin typeface="Calibri" pitchFamily="34" charset="0"/>
          <a:ea typeface="標楷體" pitchFamily="65" charset="-120"/>
        </a:defRPr>
      </a:lvl2pPr>
      <a:lvl3pPr algn="l" rtl="0" eaLnBrk="0" fontAlgn="base" hangingPunct="0">
        <a:spcBef>
          <a:spcPct val="0"/>
        </a:spcBef>
        <a:spcAft>
          <a:spcPct val="0"/>
        </a:spcAft>
        <a:defRPr sz="3200">
          <a:solidFill>
            <a:schemeClr val="tx1"/>
          </a:solidFill>
          <a:latin typeface="Calibri" pitchFamily="34" charset="0"/>
          <a:ea typeface="標楷體" pitchFamily="65" charset="-120"/>
        </a:defRPr>
      </a:lvl3pPr>
      <a:lvl4pPr algn="l" rtl="0" eaLnBrk="0" fontAlgn="base" hangingPunct="0">
        <a:spcBef>
          <a:spcPct val="0"/>
        </a:spcBef>
        <a:spcAft>
          <a:spcPct val="0"/>
        </a:spcAft>
        <a:defRPr sz="3200">
          <a:solidFill>
            <a:schemeClr val="tx1"/>
          </a:solidFill>
          <a:latin typeface="Calibri" pitchFamily="34" charset="0"/>
          <a:ea typeface="標楷體" pitchFamily="65" charset="-120"/>
        </a:defRPr>
      </a:lvl4pPr>
      <a:lvl5pPr algn="l" rtl="0" eaLnBrk="0" fontAlgn="base" hangingPunct="0">
        <a:spcBef>
          <a:spcPct val="0"/>
        </a:spcBef>
        <a:spcAft>
          <a:spcPct val="0"/>
        </a:spcAft>
        <a:defRPr sz="3200">
          <a:solidFill>
            <a:schemeClr val="tx1"/>
          </a:solidFill>
          <a:latin typeface="Calibri" pitchFamily="34" charset="0"/>
          <a:ea typeface="標楷體" pitchFamily="65" charset="-120"/>
        </a:defRPr>
      </a:lvl5pPr>
      <a:lvl6pPr marL="457200" algn="l" rtl="0" fontAlgn="base">
        <a:spcBef>
          <a:spcPct val="0"/>
        </a:spcBef>
        <a:spcAft>
          <a:spcPct val="0"/>
        </a:spcAft>
        <a:defRPr sz="3100" b="1">
          <a:solidFill>
            <a:schemeClr val="tx2"/>
          </a:solidFill>
          <a:latin typeface="標楷體" pitchFamily="65" charset="-120"/>
          <a:ea typeface="標楷體" pitchFamily="65" charset="-120"/>
        </a:defRPr>
      </a:lvl6pPr>
      <a:lvl7pPr marL="914400" algn="l" rtl="0" fontAlgn="base">
        <a:spcBef>
          <a:spcPct val="0"/>
        </a:spcBef>
        <a:spcAft>
          <a:spcPct val="0"/>
        </a:spcAft>
        <a:defRPr sz="3100" b="1">
          <a:solidFill>
            <a:schemeClr val="tx2"/>
          </a:solidFill>
          <a:latin typeface="標楷體" pitchFamily="65" charset="-120"/>
          <a:ea typeface="標楷體" pitchFamily="65" charset="-120"/>
        </a:defRPr>
      </a:lvl7pPr>
      <a:lvl8pPr marL="1371600" algn="l" rtl="0" fontAlgn="base">
        <a:spcBef>
          <a:spcPct val="0"/>
        </a:spcBef>
        <a:spcAft>
          <a:spcPct val="0"/>
        </a:spcAft>
        <a:defRPr sz="3100" b="1">
          <a:solidFill>
            <a:schemeClr val="tx2"/>
          </a:solidFill>
          <a:latin typeface="標楷體" pitchFamily="65" charset="-120"/>
          <a:ea typeface="標楷體" pitchFamily="65" charset="-120"/>
        </a:defRPr>
      </a:lvl8pPr>
      <a:lvl9pPr marL="1828800" algn="l" rtl="0" fontAlgn="base">
        <a:spcBef>
          <a:spcPct val="0"/>
        </a:spcBef>
        <a:spcAft>
          <a:spcPct val="0"/>
        </a:spcAft>
        <a:defRPr sz="3100" b="1">
          <a:solidFill>
            <a:schemeClr val="tx2"/>
          </a:solidFill>
          <a:latin typeface="標楷體" pitchFamily="65" charset="-120"/>
          <a:ea typeface="標楷體" pitchFamily="65" charset="-12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3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1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s.princeton.edu/courses/archive/spr04/cos598B/bib/IndykM-curse.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slide" Target="slide6.xml"/><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18" Type="http://schemas.openxmlformats.org/officeDocument/2006/relationships/image" Target="../media/image36.png"/><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30.tiff"/><Relationship Id="rId10" Type="http://schemas.openxmlformats.org/officeDocument/2006/relationships/image" Target="../media/image25.tiff"/><Relationship Id="rId19" Type="http://schemas.openxmlformats.org/officeDocument/2006/relationships/image" Target="../media/image37.png"/><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tiff"/></Relationships>
</file>

<file path=ppt/slides/_rels/slide13.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1.tiff"/><Relationship Id="rId7" Type="http://schemas.openxmlformats.org/officeDocument/2006/relationships/image" Target="../media/image33.tif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tiff"/><Relationship Id="rId11" Type="http://schemas.openxmlformats.org/officeDocument/2006/relationships/image" Target="../media/image340.png"/><Relationship Id="rId5" Type="http://schemas.microsoft.com/office/2007/relationships/hdphoto" Target="../media/hdphoto1.wdp"/><Relationship Id="rId10" Type="http://schemas.openxmlformats.org/officeDocument/2006/relationships/image" Target="../media/image36.tiff"/><Relationship Id="rId4" Type="http://schemas.openxmlformats.org/officeDocument/2006/relationships/image" Target="../media/image32.png"/><Relationship Id="rId9" Type="http://schemas.openxmlformats.org/officeDocument/2006/relationships/image" Target="../media/image35.tiff"/></Relationships>
</file>

<file path=ppt/slides/_rels/slide14.xml.rels><?xml version="1.0" encoding="UTF-8" standalone="yes"?>
<Relationships xmlns="http://schemas.openxmlformats.org/package/2006/relationships"><Relationship Id="rId8" Type="http://schemas.openxmlformats.org/officeDocument/2006/relationships/image" Target="../media/image34.tiff"/><Relationship Id="rId13" Type="http://schemas.openxmlformats.org/officeDocument/2006/relationships/image" Target="../media/image38.tiff"/><Relationship Id="rId18" Type="http://schemas.openxmlformats.org/officeDocument/2006/relationships/image" Target="../media/image43.tiff"/><Relationship Id="rId26" Type="http://schemas.openxmlformats.org/officeDocument/2006/relationships/image" Target="../media/image51.tiff"/><Relationship Id="rId3" Type="http://schemas.openxmlformats.org/officeDocument/2006/relationships/image" Target="../media/image31.tiff"/><Relationship Id="rId21" Type="http://schemas.openxmlformats.org/officeDocument/2006/relationships/image" Target="../media/image46.tiff"/><Relationship Id="rId7" Type="http://schemas.openxmlformats.org/officeDocument/2006/relationships/image" Target="../media/image33.tiff"/><Relationship Id="rId12" Type="http://schemas.openxmlformats.org/officeDocument/2006/relationships/image" Target="../media/image37.tiff"/><Relationship Id="rId17" Type="http://schemas.openxmlformats.org/officeDocument/2006/relationships/image" Target="../media/image42.tiff"/><Relationship Id="rId25" Type="http://schemas.openxmlformats.org/officeDocument/2006/relationships/image" Target="../media/image50.tiff"/><Relationship Id="rId2" Type="http://schemas.openxmlformats.org/officeDocument/2006/relationships/notesSlide" Target="../notesSlides/notesSlide14.xml"/><Relationship Id="rId16" Type="http://schemas.openxmlformats.org/officeDocument/2006/relationships/image" Target="../media/image41.tiff"/><Relationship Id="rId20" Type="http://schemas.openxmlformats.org/officeDocument/2006/relationships/image" Target="../media/image45.tiff"/><Relationship Id="rId1" Type="http://schemas.openxmlformats.org/officeDocument/2006/relationships/slideLayout" Target="../slideLayouts/slideLayout3.xml"/><Relationship Id="rId6" Type="http://schemas.openxmlformats.org/officeDocument/2006/relationships/image" Target="../media/image29.tiff"/><Relationship Id="rId11" Type="http://schemas.openxmlformats.org/officeDocument/2006/relationships/image" Target="../media/image340.png"/><Relationship Id="rId24" Type="http://schemas.openxmlformats.org/officeDocument/2006/relationships/image" Target="../media/image49.tiff"/><Relationship Id="rId5" Type="http://schemas.microsoft.com/office/2007/relationships/hdphoto" Target="../media/hdphoto1.wdp"/><Relationship Id="rId15" Type="http://schemas.openxmlformats.org/officeDocument/2006/relationships/image" Target="../media/image40.tiff"/><Relationship Id="rId23" Type="http://schemas.openxmlformats.org/officeDocument/2006/relationships/image" Target="../media/image48.tiff"/><Relationship Id="rId28" Type="http://schemas.openxmlformats.org/officeDocument/2006/relationships/image" Target="../media/image53.tiff"/><Relationship Id="rId10" Type="http://schemas.openxmlformats.org/officeDocument/2006/relationships/image" Target="../media/image36.tiff"/><Relationship Id="rId19" Type="http://schemas.openxmlformats.org/officeDocument/2006/relationships/image" Target="../media/image44.tiff"/><Relationship Id="rId4" Type="http://schemas.openxmlformats.org/officeDocument/2006/relationships/image" Target="../media/image32.png"/><Relationship Id="rId9" Type="http://schemas.openxmlformats.org/officeDocument/2006/relationships/image" Target="../media/image35.tiff"/><Relationship Id="rId14" Type="http://schemas.openxmlformats.org/officeDocument/2006/relationships/image" Target="../media/image39.tiff"/><Relationship Id="rId22" Type="http://schemas.openxmlformats.org/officeDocument/2006/relationships/image" Target="../media/image47.tiff"/><Relationship Id="rId27" Type="http://schemas.openxmlformats.org/officeDocument/2006/relationships/image" Target="../media/image52.tiff"/></Relationships>
</file>

<file path=ppt/slides/_rels/slide15.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57.png"/><Relationship Id="rId18" Type="http://schemas.openxmlformats.org/officeDocument/2006/relationships/image" Target="../media/image40.tiff"/><Relationship Id="rId26" Type="http://schemas.openxmlformats.org/officeDocument/2006/relationships/image" Target="../media/image48.tiff"/><Relationship Id="rId3" Type="http://schemas.openxmlformats.org/officeDocument/2006/relationships/image" Target="../media/image55.png"/><Relationship Id="rId21" Type="http://schemas.openxmlformats.org/officeDocument/2006/relationships/image" Target="../media/image43.tiff"/><Relationship Id="rId7" Type="http://schemas.openxmlformats.org/officeDocument/2006/relationships/image" Target="../media/image29.tiff"/><Relationship Id="rId12" Type="http://schemas.openxmlformats.org/officeDocument/2006/relationships/image" Target="../media/image56.png"/><Relationship Id="rId17" Type="http://schemas.openxmlformats.org/officeDocument/2006/relationships/image" Target="../media/image39.tiff"/><Relationship Id="rId25" Type="http://schemas.openxmlformats.org/officeDocument/2006/relationships/image" Target="../media/image47.tiff"/><Relationship Id="rId2" Type="http://schemas.openxmlformats.org/officeDocument/2006/relationships/notesSlide" Target="../notesSlides/notesSlide15.xml"/><Relationship Id="rId16" Type="http://schemas.openxmlformats.org/officeDocument/2006/relationships/image" Target="../media/image38.tiff"/><Relationship Id="rId20" Type="http://schemas.openxmlformats.org/officeDocument/2006/relationships/image" Target="../media/image42.tiff"/><Relationship Id="rId29" Type="http://schemas.openxmlformats.org/officeDocument/2006/relationships/image" Target="../media/image51.tiff"/><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36.tiff"/><Relationship Id="rId24" Type="http://schemas.openxmlformats.org/officeDocument/2006/relationships/image" Target="../media/image46.tiff"/><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37.tiff"/><Relationship Id="rId23" Type="http://schemas.openxmlformats.org/officeDocument/2006/relationships/image" Target="../media/image45.tiff"/><Relationship Id="rId28" Type="http://schemas.openxmlformats.org/officeDocument/2006/relationships/image" Target="../media/image50.tiff"/><Relationship Id="rId10" Type="http://schemas.openxmlformats.org/officeDocument/2006/relationships/image" Target="../media/image35.tiff"/><Relationship Id="rId19" Type="http://schemas.openxmlformats.org/officeDocument/2006/relationships/image" Target="../media/image41.tiff"/><Relationship Id="rId31" Type="http://schemas.openxmlformats.org/officeDocument/2006/relationships/image" Target="../media/image53.tiff"/><Relationship Id="rId4" Type="http://schemas.openxmlformats.org/officeDocument/2006/relationships/image" Target="../media/image31.tiff"/><Relationship Id="rId9" Type="http://schemas.openxmlformats.org/officeDocument/2006/relationships/image" Target="../media/image34.tiff"/><Relationship Id="rId14" Type="http://schemas.openxmlformats.org/officeDocument/2006/relationships/image" Target="../media/image58.png"/><Relationship Id="rId22" Type="http://schemas.openxmlformats.org/officeDocument/2006/relationships/image" Target="../media/image44.tiff"/><Relationship Id="rId27" Type="http://schemas.openxmlformats.org/officeDocument/2006/relationships/image" Target="../media/image49.tiff"/><Relationship Id="rId30"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4.tiff"/><Relationship Id="rId7" Type="http://schemas.openxmlformats.org/officeDocument/2006/relationships/image" Target="../media/image56.tiff"/><Relationship Id="rId12"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tiff"/><Relationship Id="rId11" Type="http://schemas.openxmlformats.org/officeDocument/2006/relationships/image" Target="../media/image59.tiff"/><Relationship Id="rId5" Type="http://schemas.openxmlformats.org/officeDocument/2006/relationships/image" Target="../media/image55.tiff"/><Relationship Id="rId10" Type="http://schemas.openxmlformats.org/officeDocument/2006/relationships/image" Target="../media/image58.tiff"/><Relationship Id="rId4" Type="http://schemas.openxmlformats.org/officeDocument/2006/relationships/image" Target="../media/image27.tiff"/><Relationship Id="rId9" Type="http://schemas.openxmlformats.org/officeDocument/2006/relationships/image" Target="../media/image2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 Id="rId9" Type="http://schemas.openxmlformats.org/officeDocument/2006/relationships/image" Target="../media/image66.jpeg"/></Relationships>
</file>

<file path=ppt/slides/_rels/slide1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9.tiff"/><Relationship Id="rId4" Type="http://schemas.openxmlformats.org/officeDocument/2006/relationships/image" Target="../media/image6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susanqq.github.io/UTKFa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8.tiff"/><Relationship Id="rId13" Type="http://schemas.openxmlformats.org/officeDocument/2006/relationships/image" Target="../media/image83.tiff"/><Relationship Id="rId3" Type="http://schemas.openxmlformats.org/officeDocument/2006/relationships/hyperlink" Target="http://vis-www.cs.umass.edu/lfw/" TargetMode="External"/><Relationship Id="rId7" Type="http://schemas.openxmlformats.org/officeDocument/2006/relationships/image" Target="../media/image77.tiff"/><Relationship Id="rId12" Type="http://schemas.openxmlformats.org/officeDocument/2006/relationships/image" Target="../media/image82.tif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6.tiff"/><Relationship Id="rId11" Type="http://schemas.openxmlformats.org/officeDocument/2006/relationships/image" Target="../media/image81.tiff"/><Relationship Id="rId5" Type="http://schemas.openxmlformats.org/officeDocument/2006/relationships/image" Target="../media/image75.tiff"/><Relationship Id="rId15" Type="http://schemas.openxmlformats.org/officeDocument/2006/relationships/image" Target="../media/image85.tiff"/><Relationship Id="rId10" Type="http://schemas.openxmlformats.org/officeDocument/2006/relationships/image" Target="../media/image80.tiff"/><Relationship Id="rId4" Type="http://schemas.openxmlformats.org/officeDocument/2006/relationships/image" Target="../media/image25.png"/><Relationship Id="rId9" Type="http://schemas.openxmlformats.org/officeDocument/2006/relationships/image" Target="../media/image79.tiff"/><Relationship Id="rId14" Type="http://schemas.openxmlformats.org/officeDocument/2006/relationships/image" Target="../media/image84.tiff"/></Relationships>
</file>

<file path=ppt/slides/_rels/slide2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93.tiff"/><Relationship Id="rId3" Type="http://schemas.openxmlformats.org/officeDocument/2006/relationships/image" Target="../media/image88.tiff"/><Relationship Id="rId7" Type="http://schemas.openxmlformats.org/officeDocument/2006/relationships/image" Target="../media/image92.tif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0.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2.jpg"/><Relationship Id="rId13" Type="http://schemas.openxmlformats.org/officeDocument/2006/relationships/image" Target="../media/image107.jpg"/><Relationship Id="rId3" Type="http://schemas.openxmlformats.org/officeDocument/2006/relationships/image" Target="../media/image97.jpg"/><Relationship Id="rId7" Type="http://schemas.openxmlformats.org/officeDocument/2006/relationships/image" Target="../media/image101.jpg"/><Relationship Id="rId12" Type="http://schemas.openxmlformats.org/officeDocument/2006/relationships/image" Target="../media/image106.jp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0.jpg"/><Relationship Id="rId11" Type="http://schemas.openxmlformats.org/officeDocument/2006/relationships/image" Target="../media/image105.jpg"/><Relationship Id="rId5" Type="http://schemas.openxmlformats.org/officeDocument/2006/relationships/image" Target="../media/image99.jpg"/><Relationship Id="rId10" Type="http://schemas.openxmlformats.org/officeDocument/2006/relationships/image" Target="../media/image104.jpg"/><Relationship Id="rId4" Type="http://schemas.openxmlformats.org/officeDocument/2006/relationships/image" Target="../media/image98.jpg"/><Relationship Id="rId9" Type="http://schemas.openxmlformats.org/officeDocument/2006/relationships/image" Target="../media/image103.jpg"/><Relationship Id="rId14" Type="http://schemas.openxmlformats.org/officeDocument/2006/relationships/image" Target="../media/image108.jp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tiff"/></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14.emf"/><Relationship Id="rId4" Type="http://schemas.openxmlformats.org/officeDocument/2006/relationships/image" Target="../media/image11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21.jpg"/><Relationship Id="rId13" Type="http://schemas.openxmlformats.org/officeDocument/2006/relationships/image" Target="../media/image126.jpg"/><Relationship Id="rId3" Type="http://schemas.openxmlformats.org/officeDocument/2006/relationships/image" Target="../media/image116.jpg"/><Relationship Id="rId7" Type="http://schemas.openxmlformats.org/officeDocument/2006/relationships/image" Target="../media/image120.jpg"/><Relationship Id="rId12" Type="http://schemas.openxmlformats.org/officeDocument/2006/relationships/image" Target="../media/image125.jpg"/><Relationship Id="rId2" Type="http://schemas.openxmlformats.org/officeDocument/2006/relationships/image" Target="../media/image115.jpg"/><Relationship Id="rId1" Type="http://schemas.openxmlformats.org/officeDocument/2006/relationships/slideLayout" Target="../slideLayouts/slideLayout3.xml"/><Relationship Id="rId6" Type="http://schemas.openxmlformats.org/officeDocument/2006/relationships/image" Target="../media/image119.jpg"/><Relationship Id="rId11" Type="http://schemas.openxmlformats.org/officeDocument/2006/relationships/image" Target="../media/image124.jpg"/><Relationship Id="rId5" Type="http://schemas.openxmlformats.org/officeDocument/2006/relationships/image" Target="../media/image118.jpg"/><Relationship Id="rId15" Type="http://schemas.openxmlformats.org/officeDocument/2006/relationships/image" Target="../media/image128.jpg"/><Relationship Id="rId10" Type="http://schemas.openxmlformats.org/officeDocument/2006/relationships/image" Target="../media/image123.jpg"/><Relationship Id="rId4" Type="http://schemas.openxmlformats.org/officeDocument/2006/relationships/image" Target="../media/image117.jpg"/><Relationship Id="rId9" Type="http://schemas.openxmlformats.org/officeDocument/2006/relationships/image" Target="../media/image122.jpg"/><Relationship Id="rId14" Type="http://schemas.openxmlformats.org/officeDocument/2006/relationships/image" Target="../media/image127.jpg"/></Relationships>
</file>

<file path=ppt/slides/_rels/slide43.xml.rels><?xml version="1.0" encoding="UTF-8" standalone="yes"?>
<Relationships xmlns="http://schemas.openxmlformats.org/package/2006/relationships"><Relationship Id="rId8" Type="http://schemas.openxmlformats.org/officeDocument/2006/relationships/image" Target="../media/image134.tiff"/><Relationship Id="rId13" Type="http://schemas.openxmlformats.org/officeDocument/2006/relationships/image" Target="../media/image139.tiff"/><Relationship Id="rId18" Type="http://schemas.openxmlformats.org/officeDocument/2006/relationships/image" Target="../media/image144.tiff"/><Relationship Id="rId3" Type="http://schemas.openxmlformats.org/officeDocument/2006/relationships/image" Target="../media/image129.tiff"/><Relationship Id="rId21" Type="http://schemas.openxmlformats.org/officeDocument/2006/relationships/image" Target="../media/image147.tiff"/><Relationship Id="rId7" Type="http://schemas.openxmlformats.org/officeDocument/2006/relationships/image" Target="../media/image133.tiff"/><Relationship Id="rId12" Type="http://schemas.openxmlformats.org/officeDocument/2006/relationships/image" Target="../media/image138.tiff"/><Relationship Id="rId17" Type="http://schemas.openxmlformats.org/officeDocument/2006/relationships/image" Target="../media/image143.tiff"/><Relationship Id="rId2" Type="http://schemas.openxmlformats.org/officeDocument/2006/relationships/notesSlide" Target="../notesSlides/notesSlide42.xml"/><Relationship Id="rId16" Type="http://schemas.openxmlformats.org/officeDocument/2006/relationships/image" Target="../media/image142.tiff"/><Relationship Id="rId20" Type="http://schemas.openxmlformats.org/officeDocument/2006/relationships/image" Target="../media/image146.tiff"/><Relationship Id="rId1" Type="http://schemas.openxmlformats.org/officeDocument/2006/relationships/slideLayout" Target="../slideLayouts/slideLayout3.xml"/><Relationship Id="rId6" Type="http://schemas.openxmlformats.org/officeDocument/2006/relationships/image" Target="../media/image132.tiff"/><Relationship Id="rId11" Type="http://schemas.openxmlformats.org/officeDocument/2006/relationships/image" Target="../media/image137.tiff"/><Relationship Id="rId5" Type="http://schemas.openxmlformats.org/officeDocument/2006/relationships/image" Target="../media/image131.tiff"/><Relationship Id="rId15" Type="http://schemas.openxmlformats.org/officeDocument/2006/relationships/image" Target="../media/image141.tiff"/><Relationship Id="rId23" Type="http://schemas.openxmlformats.org/officeDocument/2006/relationships/image" Target="../media/image149.tiff"/><Relationship Id="rId10" Type="http://schemas.openxmlformats.org/officeDocument/2006/relationships/image" Target="../media/image136.tiff"/><Relationship Id="rId19" Type="http://schemas.openxmlformats.org/officeDocument/2006/relationships/image" Target="../media/image145.tiff"/><Relationship Id="rId4" Type="http://schemas.openxmlformats.org/officeDocument/2006/relationships/image" Target="../media/image130.tiff"/><Relationship Id="rId9" Type="http://schemas.openxmlformats.org/officeDocument/2006/relationships/image" Target="../media/image135.tiff"/><Relationship Id="rId14" Type="http://schemas.openxmlformats.org/officeDocument/2006/relationships/image" Target="../media/image140.tiff"/><Relationship Id="rId22" Type="http://schemas.openxmlformats.org/officeDocument/2006/relationships/image" Target="../media/image148.tiff"/></Relationships>
</file>

<file path=ppt/slides/_rels/slide44.xml.rels><?xml version="1.0" encoding="UTF-8" standalone="yes"?>
<Relationships xmlns="http://schemas.openxmlformats.org/package/2006/relationships"><Relationship Id="rId8" Type="http://schemas.openxmlformats.org/officeDocument/2006/relationships/image" Target="../media/image155.tiff"/><Relationship Id="rId13" Type="http://schemas.openxmlformats.org/officeDocument/2006/relationships/image" Target="../media/image160.tiff"/><Relationship Id="rId18" Type="http://schemas.openxmlformats.org/officeDocument/2006/relationships/image" Target="../media/image165.tiff"/><Relationship Id="rId3" Type="http://schemas.openxmlformats.org/officeDocument/2006/relationships/image" Target="../media/image150.tiff"/><Relationship Id="rId7" Type="http://schemas.openxmlformats.org/officeDocument/2006/relationships/image" Target="../media/image154.tiff"/><Relationship Id="rId12" Type="http://schemas.openxmlformats.org/officeDocument/2006/relationships/image" Target="../media/image159.tiff"/><Relationship Id="rId17" Type="http://schemas.openxmlformats.org/officeDocument/2006/relationships/image" Target="../media/image164.tiff"/><Relationship Id="rId2" Type="http://schemas.openxmlformats.org/officeDocument/2006/relationships/notesSlide" Target="../notesSlides/notesSlide43.xml"/><Relationship Id="rId16" Type="http://schemas.openxmlformats.org/officeDocument/2006/relationships/image" Target="../media/image163.tiff"/><Relationship Id="rId20" Type="http://schemas.openxmlformats.org/officeDocument/2006/relationships/image" Target="../media/image167.tiff"/><Relationship Id="rId1" Type="http://schemas.openxmlformats.org/officeDocument/2006/relationships/slideLayout" Target="../slideLayouts/slideLayout3.xml"/><Relationship Id="rId6" Type="http://schemas.openxmlformats.org/officeDocument/2006/relationships/image" Target="../media/image153.tiff"/><Relationship Id="rId11" Type="http://schemas.openxmlformats.org/officeDocument/2006/relationships/image" Target="../media/image158.tiff"/><Relationship Id="rId5" Type="http://schemas.openxmlformats.org/officeDocument/2006/relationships/image" Target="../media/image152.tiff"/><Relationship Id="rId15" Type="http://schemas.openxmlformats.org/officeDocument/2006/relationships/image" Target="../media/image162.tiff"/><Relationship Id="rId10" Type="http://schemas.openxmlformats.org/officeDocument/2006/relationships/image" Target="../media/image157.tiff"/><Relationship Id="rId19" Type="http://schemas.openxmlformats.org/officeDocument/2006/relationships/image" Target="../media/image166.tiff"/><Relationship Id="rId4" Type="http://schemas.openxmlformats.org/officeDocument/2006/relationships/image" Target="../media/image151.tiff"/><Relationship Id="rId9" Type="http://schemas.openxmlformats.org/officeDocument/2006/relationships/image" Target="../media/image156.tiff"/><Relationship Id="rId14" Type="http://schemas.openxmlformats.org/officeDocument/2006/relationships/image" Target="../media/image161.tiff"/></Relationships>
</file>

<file path=ppt/slides/_rels/slide45.xml.rels><?xml version="1.0" encoding="UTF-8" standalone="yes"?>
<Relationships xmlns="http://schemas.openxmlformats.org/package/2006/relationships"><Relationship Id="rId8" Type="http://schemas.openxmlformats.org/officeDocument/2006/relationships/image" Target="../media/image171.tiff"/><Relationship Id="rId13" Type="http://schemas.openxmlformats.org/officeDocument/2006/relationships/image" Target="../media/image174.tiff"/><Relationship Id="rId18" Type="http://schemas.openxmlformats.org/officeDocument/2006/relationships/image" Target="../media/image179.tiff"/><Relationship Id="rId3" Type="http://schemas.openxmlformats.org/officeDocument/2006/relationships/image" Target="../media/image150.tiff"/><Relationship Id="rId7" Type="http://schemas.openxmlformats.org/officeDocument/2006/relationships/image" Target="../media/image170.tiff"/><Relationship Id="rId12" Type="http://schemas.openxmlformats.org/officeDocument/2006/relationships/image" Target="../media/image20.tiff"/><Relationship Id="rId17" Type="http://schemas.openxmlformats.org/officeDocument/2006/relationships/image" Target="../media/image178.tiff"/><Relationship Id="rId2" Type="http://schemas.openxmlformats.org/officeDocument/2006/relationships/notesSlide" Target="../notesSlides/notesSlide44.xml"/><Relationship Id="rId16" Type="http://schemas.openxmlformats.org/officeDocument/2006/relationships/image" Target="../media/image177.tiff"/><Relationship Id="rId20" Type="http://schemas.openxmlformats.org/officeDocument/2006/relationships/image" Target="../media/image167.tiff"/><Relationship Id="rId1" Type="http://schemas.openxmlformats.org/officeDocument/2006/relationships/slideLayout" Target="../slideLayouts/slideLayout3.xml"/><Relationship Id="rId6" Type="http://schemas.openxmlformats.org/officeDocument/2006/relationships/image" Target="../media/image151.tiff"/><Relationship Id="rId11" Type="http://schemas.openxmlformats.org/officeDocument/2006/relationships/image" Target="../media/image173.tiff"/><Relationship Id="rId5" Type="http://schemas.openxmlformats.org/officeDocument/2006/relationships/image" Target="../media/image169.tiff"/><Relationship Id="rId15" Type="http://schemas.openxmlformats.org/officeDocument/2006/relationships/image" Target="../media/image176.tiff"/><Relationship Id="rId10" Type="http://schemas.openxmlformats.org/officeDocument/2006/relationships/image" Target="../media/image172.tiff"/><Relationship Id="rId19" Type="http://schemas.openxmlformats.org/officeDocument/2006/relationships/image" Target="../media/image180.tiff"/><Relationship Id="rId4" Type="http://schemas.openxmlformats.org/officeDocument/2006/relationships/image" Target="../media/image168.tiff"/><Relationship Id="rId9" Type="http://schemas.openxmlformats.org/officeDocument/2006/relationships/image" Target="../media/image19.tiff"/><Relationship Id="rId14" Type="http://schemas.openxmlformats.org/officeDocument/2006/relationships/image" Target="../media/image175.tiff"/></Relationships>
</file>

<file path=ppt/slides/_rels/slide46.xml.rels><?xml version="1.0" encoding="UTF-8" standalone="yes"?>
<Relationships xmlns="http://schemas.openxmlformats.org/package/2006/relationships"><Relationship Id="rId8" Type="http://schemas.openxmlformats.org/officeDocument/2006/relationships/image" Target="../media/image176.tiff"/><Relationship Id="rId13" Type="http://schemas.openxmlformats.org/officeDocument/2006/relationships/image" Target="../media/image178.tiff"/><Relationship Id="rId18" Type="http://schemas.openxmlformats.org/officeDocument/2006/relationships/image" Target="../media/image184.tiff"/><Relationship Id="rId3" Type="http://schemas.openxmlformats.org/officeDocument/2006/relationships/image" Target="../media/image19.tiff"/><Relationship Id="rId7" Type="http://schemas.openxmlformats.org/officeDocument/2006/relationships/image" Target="../media/image175.tiff"/><Relationship Id="rId12" Type="http://schemas.openxmlformats.org/officeDocument/2006/relationships/image" Target="../media/image182.tiff"/><Relationship Id="rId17" Type="http://schemas.openxmlformats.org/officeDocument/2006/relationships/image" Target="../media/image183.tiff"/><Relationship Id="rId2" Type="http://schemas.openxmlformats.org/officeDocument/2006/relationships/notesSlide" Target="../notesSlides/notesSlide45.xml"/><Relationship Id="rId16" Type="http://schemas.openxmlformats.org/officeDocument/2006/relationships/image" Target="../media/image180.tiff"/><Relationship Id="rId20" Type="http://schemas.openxmlformats.org/officeDocument/2006/relationships/image" Target="../media/image167.tiff"/><Relationship Id="rId1" Type="http://schemas.openxmlformats.org/officeDocument/2006/relationships/slideLayout" Target="../slideLayouts/slideLayout3.xml"/><Relationship Id="rId6" Type="http://schemas.openxmlformats.org/officeDocument/2006/relationships/image" Target="../media/image174.tiff"/><Relationship Id="rId11" Type="http://schemas.openxmlformats.org/officeDocument/2006/relationships/image" Target="../media/image181.tiff"/><Relationship Id="rId5" Type="http://schemas.openxmlformats.org/officeDocument/2006/relationships/image" Target="../media/image20.tiff"/><Relationship Id="rId15" Type="http://schemas.openxmlformats.org/officeDocument/2006/relationships/image" Target="../media/image179.tiff"/><Relationship Id="rId10" Type="http://schemas.openxmlformats.org/officeDocument/2006/relationships/image" Target="../media/image21.tiff"/><Relationship Id="rId19" Type="http://schemas.openxmlformats.org/officeDocument/2006/relationships/image" Target="../media/image185.tiff"/><Relationship Id="rId4" Type="http://schemas.openxmlformats.org/officeDocument/2006/relationships/image" Target="../media/image172.tiff"/><Relationship Id="rId9" Type="http://schemas.openxmlformats.org/officeDocument/2006/relationships/image" Target="../media/image177.tiff"/><Relationship Id="rId14" Type="http://schemas.openxmlformats.org/officeDocument/2006/relationships/image" Target="../media/image173.tiff"/></Relationships>
</file>

<file path=ppt/slides/_rels/slide47.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1.tiff"/><Relationship Id="rId7"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9.tiff"/><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image" Target="../media/image156.tif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8.xml"/><Relationship Id="rId7" Type="http://schemas.openxmlformats.org/officeDocument/2006/relationships/slide" Target="slide10.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3.tiff"/><Relationship Id="rId4" Type="http://schemas.openxmlformats.org/officeDocument/2006/relationships/slide" Target="slide9.xml"/><Relationship Id="rId9" Type="http://schemas.openxmlformats.org/officeDocument/2006/relationships/slide" Target="slide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8.05234"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1.png"/><Relationship Id="rId7" Type="http://schemas.openxmlformats.org/officeDocument/2006/relationships/hyperlink" Target="https://ieeexplore.ieee.org/document/690963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23528" y="1196752"/>
            <a:ext cx="8496944" cy="2592487"/>
          </a:xfrm>
        </p:spPr>
        <p:txBody>
          <a:bodyPr anchor="ctr">
            <a:normAutofit/>
          </a:bodyPr>
          <a:lstStyle/>
          <a:p>
            <a:pPr algn="ctr" eaLnBrk="1" hangingPunct="1">
              <a:defRPr/>
            </a:pPr>
            <a:r>
              <a:rPr lang="en-US" altLang="zh-TW" sz="4000" cap="none" dirty="0">
                <a:effectLst>
                  <a:outerShdw blurRad="38100" dist="38100" dir="2700000" algn="tl">
                    <a:srgbClr val="C0C0C0"/>
                  </a:outerShdw>
                </a:effectLst>
              </a:rPr>
              <a:t>Improving ResNet-based Feature Extractor for Face Recognition via Re-ranking and Approximate Nearest Neighbor Search</a:t>
            </a:r>
          </a:p>
        </p:txBody>
      </p:sp>
      <p:sp>
        <p:nvSpPr>
          <p:cNvPr id="3" name="Text Box 6"/>
          <p:cNvSpPr txBox="1">
            <a:spLocks noChangeArrowheads="1"/>
          </p:cNvSpPr>
          <p:nvPr/>
        </p:nvSpPr>
        <p:spPr bwMode="auto">
          <a:xfrm>
            <a:off x="1835150" y="4005263"/>
            <a:ext cx="6553200" cy="1077218"/>
          </a:xfrm>
          <a:prstGeom prst="rect">
            <a:avLst/>
          </a:prstGeom>
          <a:noFill/>
          <a:ln w="9525">
            <a:noFill/>
            <a:miter lim="800000"/>
            <a:headEnd/>
            <a:tailEnd/>
          </a:ln>
          <a:effectLst/>
        </p:spPr>
        <p:txBody>
          <a:bodyPr>
            <a:spAutoFit/>
          </a:bodyPr>
          <a:lstStyle/>
          <a:p>
            <a:pPr algn="ctr" eaLnBrk="1" hangingPunct="1">
              <a:defRPr/>
            </a:pPr>
            <a:r>
              <a:rPr kumimoji="0" lang="en-US" altLang="zh-TW" sz="2200" dirty="0">
                <a:effectLst>
                  <a:outerShdw blurRad="38100" dist="38100" dir="2700000" algn="tl">
                    <a:srgbClr val="C0C0C0"/>
                  </a:outerShdw>
                </a:effectLst>
                <a:latin typeface="+mj-lt"/>
              </a:rPr>
              <a:t>Presenter: Sheng-</a:t>
            </a:r>
            <a:r>
              <a:rPr kumimoji="0" lang="en-US" altLang="zh-TW" sz="2200" dirty="0" err="1">
                <a:effectLst>
                  <a:outerShdw blurRad="38100" dist="38100" dir="2700000" algn="tl">
                    <a:srgbClr val="C0C0C0"/>
                  </a:outerShdw>
                </a:effectLst>
                <a:latin typeface="+mj-lt"/>
              </a:rPr>
              <a:t>Hsing</a:t>
            </a:r>
            <a:r>
              <a:rPr kumimoji="0" lang="en-US" altLang="zh-TW" sz="2200" dirty="0">
                <a:effectLst>
                  <a:outerShdw blurRad="38100" dist="38100" dir="2700000" algn="tl">
                    <a:srgbClr val="C0C0C0"/>
                  </a:outerShdw>
                </a:effectLst>
                <a:latin typeface="+mj-lt"/>
              </a:rPr>
              <a:t> Hsiao</a:t>
            </a:r>
          </a:p>
          <a:p>
            <a:pPr algn="ctr" eaLnBrk="1" hangingPunct="1">
              <a:defRPr/>
            </a:pPr>
            <a:r>
              <a:rPr kumimoji="0" lang="en-US" altLang="zh-TW" sz="2200" dirty="0">
                <a:effectLst>
                  <a:outerShdw blurRad="38100" dist="38100" dir="2700000" algn="tl">
                    <a:srgbClr val="C0C0C0"/>
                  </a:outerShdw>
                </a:effectLst>
                <a:latin typeface="+mj-lt"/>
              </a:rPr>
              <a:t>Advisor: </a:t>
            </a:r>
            <a:r>
              <a:rPr kumimoji="0" lang="en-US" altLang="zh-TW" sz="2200" dirty="0" err="1">
                <a:effectLst>
                  <a:outerShdw blurRad="38100" dist="38100" dir="2700000" algn="tl">
                    <a:srgbClr val="C0C0C0"/>
                  </a:outerShdw>
                </a:effectLst>
                <a:latin typeface="+mj-lt"/>
              </a:rPr>
              <a:t>Jyh-Shing</a:t>
            </a:r>
            <a:r>
              <a:rPr kumimoji="0" lang="en-US" altLang="zh-TW" sz="2200" dirty="0">
                <a:effectLst>
                  <a:outerShdw blurRad="38100" dist="38100" dir="2700000" algn="tl">
                    <a:srgbClr val="C0C0C0"/>
                  </a:outerShdw>
                </a:effectLst>
                <a:latin typeface="+mj-lt"/>
              </a:rPr>
              <a:t> Roger Jang</a:t>
            </a:r>
            <a:endParaRPr kumimoji="0" lang="en-US" altLang="zh-TW" sz="2000" dirty="0">
              <a:effectLst>
                <a:outerShdw blurRad="38100" dist="38100" dir="2700000" algn="tl">
                  <a:srgbClr val="C0C0C0"/>
                </a:outerShdw>
              </a:effectLst>
              <a:latin typeface="+mj-lt"/>
            </a:endParaRPr>
          </a:p>
          <a:p>
            <a:pPr algn="ctr" eaLnBrk="1" hangingPunct="1">
              <a:defRPr/>
            </a:pPr>
            <a:r>
              <a:rPr kumimoji="0" lang="en-US" altLang="zh-TW" sz="2000" dirty="0">
                <a:effectLst>
                  <a:outerShdw blurRad="38100" dist="38100" dir="2700000" algn="tl">
                    <a:srgbClr val="C0C0C0"/>
                  </a:outerShdw>
                </a:effectLst>
                <a:latin typeface="+mj-lt"/>
              </a:rPr>
              <a:t>Dept. of CSIE, National Taiwan University, Taiwan</a:t>
            </a:r>
            <a:endParaRPr kumimoji="0" lang="en-US" altLang="zh-TW" sz="2000" baseline="30000" dirty="0">
              <a:effectLst>
                <a:outerShdw blurRad="38100" dist="38100" dir="2700000" algn="tl">
                  <a:srgbClr val="C0C0C0"/>
                </a:outerShdw>
              </a:effectLst>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5"/>
            <a:ext cx="8135937" cy="5876925"/>
          </a:xfrm>
        </p:spPr>
        <p:txBody>
          <a:bodyPr/>
          <a:lstStyle/>
          <a:p>
            <a:r>
              <a:rPr lang="en-US" altLang="zh-TW" dirty="0"/>
              <a:t>VGGFace2 (2018)</a:t>
            </a:r>
          </a:p>
          <a:p>
            <a:pPr lvl="1"/>
            <a:r>
              <a:rPr kumimoji="1" lang="en-US" altLang="zh-TW" dirty="0"/>
              <a:t>Dataset: </a:t>
            </a:r>
            <a:r>
              <a:rPr kumimoji="1" lang="en-US" altLang="zh-TW" b="1" dirty="0"/>
              <a:t>VGGFace2 dataset</a:t>
            </a:r>
            <a:endParaRPr kumimoji="1" lang="en-US" altLang="zh-TW" dirty="0"/>
          </a:p>
          <a:p>
            <a:pPr lvl="2"/>
            <a:r>
              <a:rPr kumimoji="1" lang="en-US" altLang="zh-TW" dirty="0"/>
              <a:t>9131 celebrities, 8631 for training, 500 for test</a:t>
            </a:r>
          </a:p>
          <a:p>
            <a:pPr lvl="2"/>
            <a:r>
              <a:rPr kumimoji="1" lang="en-US" altLang="zh-TW" dirty="0"/>
              <a:t>3.31 million + faces, average 362 samples per-subject</a:t>
            </a:r>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sz="1400" dirty="0"/>
          </a:p>
          <a:p>
            <a:pPr lvl="1"/>
            <a:r>
              <a:rPr kumimoji="1" lang="en-US" altLang="zh-TW" dirty="0"/>
              <a:t>Backbone: </a:t>
            </a:r>
            <a:r>
              <a:rPr kumimoji="1" lang="en-US" altLang="zh-TW" b="1" dirty="0"/>
              <a:t>ResNet-50</a:t>
            </a:r>
            <a:r>
              <a:rPr kumimoji="1" lang="en-US" altLang="zh-TW" dirty="0"/>
              <a:t> (2016)</a:t>
            </a:r>
          </a:p>
          <a:p>
            <a:pPr marL="1189037" lvl="2" indent="-457200">
              <a:buFont typeface="+mj-lt"/>
              <a:buAutoNum type="arabicPeriod"/>
            </a:pPr>
            <a:r>
              <a:rPr kumimoji="1" lang="en" altLang="zh-TW" dirty="0"/>
              <a:t>Convert the problem to N-ways </a:t>
            </a:r>
            <a:r>
              <a:rPr kumimoji="1" lang="en-US" altLang="zh-TW" dirty="0"/>
              <a:t>classification problem and </a:t>
            </a:r>
            <a:r>
              <a:rPr kumimoji="1" lang="en" altLang="zh-TW" dirty="0"/>
              <a:t>train on </a:t>
            </a:r>
            <a:r>
              <a:rPr kumimoji="1" lang="en-US" altLang="zh-TW" dirty="0"/>
              <a:t>MS-Celeb-1M dataset</a:t>
            </a:r>
          </a:p>
          <a:p>
            <a:pPr marL="1189037" lvl="2" indent="-457200">
              <a:buFont typeface="+mj-lt"/>
              <a:buAutoNum type="arabicPeriod"/>
            </a:pPr>
            <a:r>
              <a:rPr kumimoji="1" lang="en" altLang="zh-TW" dirty="0"/>
              <a:t>Remove the FC layer and get vectors</a:t>
            </a:r>
            <a:r>
              <a:rPr kumimoji="1" lang="en-US" altLang="zh-TW" dirty="0"/>
              <a:t>, and then fine-tune on VGGFace2 as an </a:t>
            </a:r>
            <a:r>
              <a:rPr lang="en-US" altLang="zh-TW" dirty="0"/>
              <a:t>8631-classes classifier</a:t>
            </a:r>
            <a:r>
              <a:rPr lang="zh-TW" altLang="zh-TW" dirty="0"/>
              <a:t> </a:t>
            </a:r>
            <a:endParaRPr kumimoji="1" lang="en"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Feature Extractor</a:t>
            </a:r>
          </a:p>
        </p:txBody>
      </p:sp>
      <p:pic>
        <p:nvPicPr>
          <p:cNvPr id="4" name="圖片 3">
            <a:extLst>
              <a:ext uri="{FF2B5EF4-FFF2-40B4-BE49-F238E27FC236}">
                <a16:creationId xmlns:a16="http://schemas.microsoft.com/office/drawing/2014/main" id="{C782180E-2DD5-0747-86D1-2BCEEDA03735}"/>
              </a:ext>
            </a:extLst>
          </p:cNvPr>
          <p:cNvPicPr>
            <a:picLocks noChangeAspect="1"/>
          </p:cNvPicPr>
          <p:nvPr/>
        </p:nvPicPr>
        <p:blipFill>
          <a:blip r:embed="rId3"/>
          <a:stretch>
            <a:fillRect/>
          </a:stretch>
        </p:blipFill>
        <p:spPr>
          <a:xfrm>
            <a:off x="2005869" y="2780928"/>
            <a:ext cx="4392488" cy="1985404"/>
          </a:xfrm>
          <a:prstGeom prst="rect">
            <a:avLst/>
          </a:prstGeom>
          <a:noFill/>
        </p:spPr>
      </p:pic>
      <p:sp>
        <p:nvSpPr>
          <p:cNvPr id="5" name="文字方塊 4">
            <a:hlinkClick r:id="rId4" action="ppaction://hlinksldjump"/>
            <a:extLst>
              <a:ext uri="{FF2B5EF4-FFF2-40B4-BE49-F238E27FC236}">
                <a16:creationId xmlns:a16="http://schemas.microsoft.com/office/drawing/2014/main" id="{AA93E518-7016-C14E-865A-110A683B784D}"/>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16458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p:txBody>
          <a:bodyPr/>
          <a:lstStyle/>
          <a:p>
            <a:r>
              <a:rPr kumimoji="1" lang="en-US" altLang="zh-TW" dirty="0"/>
              <a:t>Curse of Dimensionality</a:t>
            </a:r>
            <a:r>
              <a:rPr kumimoji="1" lang="zh-TW" altLang="en-US" dirty="0"/>
              <a:t> </a:t>
            </a:r>
            <a:r>
              <a:rPr kumimoji="1" lang="en-US" altLang="zh-TW" dirty="0"/>
              <a:t>(</a:t>
            </a:r>
            <a:r>
              <a:rPr kumimoji="1" lang="en-US" altLang="zh-TW" dirty="0">
                <a:hlinkClick r:id="rId3"/>
              </a:rPr>
              <a:t>1998</a:t>
            </a:r>
            <a:r>
              <a:rPr kumimoji="1" lang="en-US" altLang="zh-TW" dirty="0"/>
              <a:t>)</a:t>
            </a:r>
          </a:p>
          <a:p>
            <a:pPr lvl="1"/>
            <a:r>
              <a:rPr kumimoji="1" lang="en-US" altLang="zh-TW" dirty="0"/>
              <a:t>KNN do not generalize well in high dimension</a:t>
            </a:r>
          </a:p>
          <a:p>
            <a:pPr lvl="1"/>
            <a:r>
              <a:rPr kumimoji="1" lang="en-US" altLang="zh-TW" dirty="0"/>
              <a:t>ANN (</a:t>
            </a:r>
            <a:r>
              <a:rPr lang="en-US" altLang="zh-TW" dirty="0"/>
              <a:t>Approximate Nearest Neighbor</a:t>
            </a:r>
            <a:r>
              <a:rPr kumimoji="1" lang="en-US" altLang="zh-TW" dirty="0"/>
              <a:t>)</a:t>
            </a:r>
          </a:p>
          <a:p>
            <a:r>
              <a:rPr kumimoji="1" lang="en-US" altLang="zh-TW" dirty="0"/>
              <a:t>HNSW (Hierarchical Navigable Small World)</a:t>
            </a:r>
          </a:p>
          <a:p>
            <a:pPr lvl="1"/>
            <a:r>
              <a:rPr kumimoji="1" lang="en-US" altLang="zh-TW" dirty="0"/>
              <a:t>graph-based, without any need for</a:t>
            </a:r>
            <a:r>
              <a:rPr kumimoji="1" lang="zh-TW" altLang="en-US" dirty="0"/>
              <a:t> </a:t>
            </a:r>
            <a:r>
              <a:rPr kumimoji="1" lang="en-US" altLang="zh-TW" dirty="0"/>
              <a:t>additional search structures</a:t>
            </a:r>
          </a:p>
          <a:p>
            <a:pPr marL="366713" lvl="1" indent="0">
              <a:buNone/>
            </a:pPr>
            <a:endParaRPr kumimoji="1" lang="zh-TW" altLang="en-US" dirty="0"/>
          </a:p>
        </p:txBody>
      </p:sp>
      <p:sp>
        <p:nvSpPr>
          <p:cNvPr id="6" name="矩形 5">
            <a:extLst>
              <a:ext uri="{FF2B5EF4-FFF2-40B4-BE49-F238E27FC236}">
                <a16:creationId xmlns:a16="http://schemas.microsoft.com/office/drawing/2014/main" id="{C697AAD4-1447-6648-B1F9-C755F53C6F22}"/>
              </a:ext>
            </a:extLst>
          </p:cNvPr>
          <p:cNvSpPr/>
          <p:nvPr/>
        </p:nvSpPr>
        <p:spPr>
          <a:xfrm>
            <a:off x="179512" y="6581001"/>
            <a:ext cx="2366161" cy="276999"/>
          </a:xfrm>
          <a:prstGeom prst="rect">
            <a:avLst/>
          </a:prstGeom>
        </p:spPr>
        <p:txBody>
          <a:bodyPr wrap="none">
            <a:spAutoFit/>
          </a:bodyPr>
          <a:lstStyle/>
          <a:p>
            <a:r>
              <a:rPr lang="en-US" altLang="zh-TW" sz="1200" dirty="0"/>
              <a:t>https://</a:t>
            </a:r>
            <a:r>
              <a:rPr lang="en-US" altLang="zh-TW" sz="1200" dirty="0" err="1"/>
              <a:t>arxiv.org</a:t>
            </a:r>
            <a:r>
              <a:rPr lang="en-US" altLang="zh-TW" sz="1200" dirty="0"/>
              <a:t>/pdf/1603.09320</a:t>
            </a:r>
            <a:endParaRPr lang="zh-TW" altLang="en-US" sz="1200"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Approximate Nearest Neighbor </a:t>
            </a:r>
          </a:p>
        </p:txBody>
      </p:sp>
      <p:pic>
        <p:nvPicPr>
          <p:cNvPr id="2" name="圖片 1">
            <a:extLst>
              <a:ext uri="{FF2B5EF4-FFF2-40B4-BE49-F238E27FC236}">
                <a16:creationId xmlns:a16="http://schemas.microsoft.com/office/drawing/2014/main" id="{FCC2A077-F32E-0149-97AB-4E04E5E302AB}"/>
              </a:ext>
            </a:extLst>
          </p:cNvPr>
          <p:cNvPicPr>
            <a:picLocks noChangeAspect="1"/>
          </p:cNvPicPr>
          <p:nvPr/>
        </p:nvPicPr>
        <p:blipFill>
          <a:blip r:embed="rId4"/>
          <a:stretch>
            <a:fillRect/>
          </a:stretch>
        </p:blipFill>
        <p:spPr>
          <a:xfrm>
            <a:off x="323529" y="4221088"/>
            <a:ext cx="4896544" cy="1511915"/>
          </a:xfrm>
          <a:prstGeom prst="rect">
            <a:avLst/>
          </a:prstGeom>
        </p:spPr>
      </p:pic>
      <p:pic>
        <p:nvPicPr>
          <p:cNvPr id="4" name="圖片 3">
            <a:extLst>
              <a:ext uri="{FF2B5EF4-FFF2-40B4-BE49-F238E27FC236}">
                <a16:creationId xmlns:a16="http://schemas.microsoft.com/office/drawing/2014/main" id="{F91D6309-667A-BB42-BB53-05FAC43763C2}"/>
              </a:ext>
            </a:extLst>
          </p:cNvPr>
          <p:cNvPicPr>
            <a:picLocks noChangeAspect="1"/>
          </p:cNvPicPr>
          <p:nvPr/>
        </p:nvPicPr>
        <p:blipFill>
          <a:blip r:embed="rId5"/>
          <a:stretch>
            <a:fillRect/>
          </a:stretch>
        </p:blipFill>
        <p:spPr>
          <a:xfrm>
            <a:off x="5322841" y="3221888"/>
            <a:ext cx="3158305" cy="3308700"/>
          </a:xfrm>
          <a:prstGeom prst="rect">
            <a:avLst/>
          </a:prstGeom>
        </p:spPr>
      </p:pic>
      <p:sp>
        <p:nvSpPr>
          <p:cNvPr id="7" name="文字方塊 6">
            <a:hlinkClick r:id="rId6" action="ppaction://hlinksldjump"/>
            <a:extLst>
              <a:ext uri="{FF2B5EF4-FFF2-40B4-BE49-F238E27FC236}">
                <a16:creationId xmlns:a16="http://schemas.microsoft.com/office/drawing/2014/main" id="{F86579EE-8BB0-EC43-A6B7-F0877B5626E1}"/>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52349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向右箭號 29">
            <a:extLst>
              <a:ext uri="{FF2B5EF4-FFF2-40B4-BE49-F238E27FC236}">
                <a16:creationId xmlns:a16="http://schemas.microsoft.com/office/drawing/2014/main" id="{223B83A4-4413-4748-A2E5-8A274854C176}"/>
              </a:ext>
            </a:extLst>
          </p:cNvPr>
          <p:cNvSpPr/>
          <p:nvPr/>
        </p:nvSpPr>
        <p:spPr>
          <a:xfrm>
            <a:off x="3095346" y="3834898"/>
            <a:ext cx="552552" cy="365298"/>
          </a:xfrm>
          <a:prstGeom prst="stripedRightArrow">
            <a:avLst>
              <a:gd name="adj1" fmla="val 63534"/>
              <a:gd name="adj2" fmla="val 5341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709612"/>
          </a:xfrm>
        </p:spPr>
        <p:txBody>
          <a:bodyPr/>
          <a:lstStyle/>
          <a:p>
            <a:r>
              <a:rPr kumimoji="1" lang="en-US" altLang="zh-TW" dirty="0"/>
              <a:t>Re-ranking policy (without average)</a:t>
            </a:r>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pic>
        <p:nvPicPr>
          <p:cNvPr id="2" name="圖片 1">
            <a:extLst>
              <a:ext uri="{FF2B5EF4-FFF2-40B4-BE49-F238E27FC236}">
                <a16:creationId xmlns:a16="http://schemas.microsoft.com/office/drawing/2014/main" id="{1F07F436-1B03-E145-8D0D-4C35CB615024}"/>
              </a:ext>
            </a:extLst>
          </p:cNvPr>
          <p:cNvPicPr>
            <a:picLocks noChangeAspect="1"/>
          </p:cNvPicPr>
          <p:nvPr/>
        </p:nvPicPr>
        <p:blipFill>
          <a:blip r:embed="rId3"/>
          <a:stretch>
            <a:fillRect/>
          </a:stretch>
        </p:blipFill>
        <p:spPr>
          <a:xfrm>
            <a:off x="294615" y="3714620"/>
            <a:ext cx="584200" cy="685800"/>
          </a:xfrm>
          <a:prstGeom prst="rect">
            <a:avLst/>
          </a:prstGeom>
        </p:spPr>
      </p:pic>
      <p:pic>
        <p:nvPicPr>
          <p:cNvPr id="39" name="圖片 38">
            <a:extLst>
              <a:ext uri="{FF2B5EF4-FFF2-40B4-BE49-F238E27FC236}">
                <a16:creationId xmlns:a16="http://schemas.microsoft.com/office/drawing/2014/main" id="{4B67551A-50AA-1645-B325-6426197D193F}"/>
              </a:ext>
            </a:extLst>
          </p:cNvPr>
          <p:cNvPicPr>
            <a:picLocks noChangeAspect="1"/>
          </p:cNvPicPr>
          <p:nvPr/>
        </p:nvPicPr>
        <p:blipFill>
          <a:blip r:embed="rId4"/>
          <a:stretch>
            <a:fillRect/>
          </a:stretch>
        </p:blipFill>
        <p:spPr>
          <a:xfrm>
            <a:off x="1909531" y="4263240"/>
            <a:ext cx="513091" cy="650750"/>
          </a:xfrm>
          <a:prstGeom prst="rect">
            <a:avLst/>
          </a:prstGeom>
        </p:spPr>
      </p:pic>
      <p:pic>
        <p:nvPicPr>
          <p:cNvPr id="40" name="圖片 39">
            <a:extLst>
              <a:ext uri="{FF2B5EF4-FFF2-40B4-BE49-F238E27FC236}">
                <a16:creationId xmlns:a16="http://schemas.microsoft.com/office/drawing/2014/main" id="{79345C96-D812-EA4B-B934-053DABB19616}"/>
              </a:ext>
            </a:extLst>
          </p:cNvPr>
          <p:cNvPicPr>
            <a:picLocks noChangeAspect="1"/>
          </p:cNvPicPr>
          <p:nvPr/>
        </p:nvPicPr>
        <p:blipFill>
          <a:blip r:embed="rId5"/>
          <a:stretch>
            <a:fillRect/>
          </a:stretch>
        </p:blipFill>
        <p:spPr>
          <a:xfrm>
            <a:off x="1928969" y="4912355"/>
            <a:ext cx="530812" cy="624142"/>
          </a:xfrm>
          <a:prstGeom prst="rect">
            <a:avLst/>
          </a:prstGeom>
        </p:spPr>
      </p:pic>
      <p:pic>
        <p:nvPicPr>
          <p:cNvPr id="41" name="圖片 40">
            <a:extLst>
              <a:ext uri="{FF2B5EF4-FFF2-40B4-BE49-F238E27FC236}">
                <a16:creationId xmlns:a16="http://schemas.microsoft.com/office/drawing/2014/main" id="{7254C5E0-7B3B-7845-BA2F-8BDE4A89ABD1}"/>
              </a:ext>
            </a:extLst>
          </p:cNvPr>
          <p:cNvPicPr>
            <a:picLocks noChangeAspect="1"/>
          </p:cNvPicPr>
          <p:nvPr/>
        </p:nvPicPr>
        <p:blipFill>
          <a:blip r:embed="rId6"/>
          <a:stretch>
            <a:fillRect/>
          </a:stretch>
        </p:blipFill>
        <p:spPr>
          <a:xfrm>
            <a:off x="1886615" y="3539222"/>
            <a:ext cx="560932" cy="709613"/>
          </a:xfrm>
          <a:prstGeom prst="rect">
            <a:avLst/>
          </a:prstGeom>
        </p:spPr>
      </p:pic>
      <p:pic>
        <p:nvPicPr>
          <p:cNvPr id="42" name="圖片 41">
            <a:extLst>
              <a:ext uri="{FF2B5EF4-FFF2-40B4-BE49-F238E27FC236}">
                <a16:creationId xmlns:a16="http://schemas.microsoft.com/office/drawing/2014/main" id="{DEE391DA-0E70-E44B-876D-2B5D5DA75475}"/>
              </a:ext>
            </a:extLst>
          </p:cNvPr>
          <p:cNvPicPr>
            <a:picLocks noChangeAspect="1"/>
          </p:cNvPicPr>
          <p:nvPr/>
        </p:nvPicPr>
        <p:blipFill>
          <a:blip r:embed="rId7"/>
          <a:stretch>
            <a:fillRect/>
          </a:stretch>
        </p:blipFill>
        <p:spPr>
          <a:xfrm>
            <a:off x="1349111" y="4409543"/>
            <a:ext cx="544086" cy="693861"/>
          </a:xfrm>
          <a:prstGeom prst="rect">
            <a:avLst/>
          </a:prstGeom>
        </p:spPr>
      </p:pic>
      <p:pic>
        <p:nvPicPr>
          <p:cNvPr id="43" name="圖片 42">
            <a:extLst>
              <a:ext uri="{FF2B5EF4-FFF2-40B4-BE49-F238E27FC236}">
                <a16:creationId xmlns:a16="http://schemas.microsoft.com/office/drawing/2014/main" id="{CE179D92-CE04-BF41-954C-708FAB4EFA1D}"/>
              </a:ext>
            </a:extLst>
          </p:cNvPr>
          <p:cNvPicPr>
            <a:picLocks noChangeAspect="1"/>
          </p:cNvPicPr>
          <p:nvPr/>
        </p:nvPicPr>
        <p:blipFill>
          <a:blip r:embed="rId8"/>
          <a:stretch>
            <a:fillRect/>
          </a:stretch>
        </p:blipFill>
        <p:spPr>
          <a:xfrm>
            <a:off x="2436126" y="4565256"/>
            <a:ext cx="587342" cy="697469"/>
          </a:xfrm>
          <a:prstGeom prst="rect">
            <a:avLst/>
          </a:prstGeom>
        </p:spPr>
      </p:pic>
      <p:pic>
        <p:nvPicPr>
          <p:cNvPr id="44" name="圖片 43">
            <a:extLst>
              <a:ext uri="{FF2B5EF4-FFF2-40B4-BE49-F238E27FC236}">
                <a16:creationId xmlns:a16="http://schemas.microsoft.com/office/drawing/2014/main" id="{B1D3F22F-9E3A-6342-B53E-E362BE748760}"/>
              </a:ext>
            </a:extLst>
          </p:cNvPr>
          <p:cNvPicPr>
            <a:picLocks noChangeAspect="1"/>
          </p:cNvPicPr>
          <p:nvPr/>
        </p:nvPicPr>
        <p:blipFill>
          <a:blip r:embed="rId9"/>
          <a:stretch>
            <a:fillRect/>
          </a:stretch>
        </p:blipFill>
        <p:spPr>
          <a:xfrm>
            <a:off x="1875049" y="5541212"/>
            <a:ext cx="530957" cy="694923"/>
          </a:xfrm>
          <a:prstGeom prst="rect">
            <a:avLst/>
          </a:prstGeom>
        </p:spPr>
      </p:pic>
      <p:pic>
        <p:nvPicPr>
          <p:cNvPr id="45" name="圖片 44">
            <a:extLst>
              <a:ext uri="{FF2B5EF4-FFF2-40B4-BE49-F238E27FC236}">
                <a16:creationId xmlns:a16="http://schemas.microsoft.com/office/drawing/2014/main" id="{D841F9B8-962B-3A49-AC4D-93E9C6448189}"/>
              </a:ext>
            </a:extLst>
          </p:cNvPr>
          <p:cNvPicPr>
            <a:picLocks noChangeAspect="1"/>
          </p:cNvPicPr>
          <p:nvPr/>
        </p:nvPicPr>
        <p:blipFill>
          <a:blip r:embed="rId10"/>
          <a:stretch>
            <a:fillRect/>
          </a:stretch>
        </p:blipFill>
        <p:spPr>
          <a:xfrm>
            <a:off x="1349111" y="3714620"/>
            <a:ext cx="536086" cy="694923"/>
          </a:xfrm>
          <a:prstGeom prst="rect">
            <a:avLst/>
          </a:prstGeom>
        </p:spPr>
      </p:pic>
      <p:pic>
        <p:nvPicPr>
          <p:cNvPr id="46" name="圖片 45">
            <a:extLst>
              <a:ext uri="{FF2B5EF4-FFF2-40B4-BE49-F238E27FC236}">
                <a16:creationId xmlns:a16="http://schemas.microsoft.com/office/drawing/2014/main" id="{CB27BDCF-A104-AB40-83E3-7AB5FFB53CBC}"/>
              </a:ext>
            </a:extLst>
          </p:cNvPr>
          <p:cNvPicPr>
            <a:picLocks noChangeAspect="1"/>
          </p:cNvPicPr>
          <p:nvPr/>
        </p:nvPicPr>
        <p:blipFill>
          <a:blip r:embed="rId11"/>
          <a:stretch>
            <a:fillRect/>
          </a:stretch>
        </p:blipFill>
        <p:spPr>
          <a:xfrm>
            <a:off x="2421302" y="3834898"/>
            <a:ext cx="541034" cy="709612"/>
          </a:xfrm>
          <a:prstGeom prst="rect">
            <a:avLst/>
          </a:prstGeom>
        </p:spPr>
      </p:pic>
      <p:pic>
        <p:nvPicPr>
          <p:cNvPr id="47" name="圖片 46">
            <a:extLst>
              <a:ext uri="{FF2B5EF4-FFF2-40B4-BE49-F238E27FC236}">
                <a16:creationId xmlns:a16="http://schemas.microsoft.com/office/drawing/2014/main" id="{B9C22D7A-7352-7F42-9BED-3462B2BA2A8E}"/>
              </a:ext>
            </a:extLst>
          </p:cNvPr>
          <p:cNvPicPr>
            <a:picLocks noChangeAspect="1"/>
          </p:cNvPicPr>
          <p:nvPr/>
        </p:nvPicPr>
        <p:blipFill>
          <a:blip r:embed="rId12"/>
          <a:stretch>
            <a:fillRect/>
          </a:stretch>
        </p:blipFill>
        <p:spPr>
          <a:xfrm>
            <a:off x="2414335" y="5191769"/>
            <a:ext cx="575565" cy="698886"/>
          </a:xfrm>
          <a:prstGeom prst="rect">
            <a:avLst/>
          </a:prstGeom>
        </p:spPr>
      </p:pic>
      <p:pic>
        <p:nvPicPr>
          <p:cNvPr id="48" name="圖片 47">
            <a:extLst>
              <a:ext uri="{FF2B5EF4-FFF2-40B4-BE49-F238E27FC236}">
                <a16:creationId xmlns:a16="http://schemas.microsoft.com/office/drawing/2014/main" id="{28F04BE9-665D-DE43-814D-108CDEB97134}"/>
              </a:ext>
            </a:extLst>
          </p:cNvPr>
          <p:cNvPicPr>
            <a:picLocks noChangeAspect="1"/>
          </p:cNvPicPr>
          <p:nvPr/>
        </p:nvPicPr>
        <p:blipFill>
          <a:blip r:embed="rId13"/>
          <a:stretch>
            <a:fillRect/>
          </a:stretch>
        </p:blipFill>
        <p:spPr>
          <a:xfrm>
            <a:off x="2406006" y="3170152"/>
            <a:ext cx="541506" cy="692624"/>
          </a:xfrm>
          <a:prstGeom prst="rect">
            <a:avLst/>
          </a:prstGeom>
        </p:spPr>
      </p:pic>
      <p:sp>
        <p:nvSpPr>
          <p:cNvPr id="4" name="橢圓 3">
            <a:extLst>
              <a:ext uri="{FF2B5EF4-FFF2-40B4-BE49-F238E27FC236}">
                <a16:creationId xmlns:a16="http://schemas.microsoft.com/office/drawing/2014/main" id="{2B0FA68C-5092-704F-AD96-8C52DCE72B72}"/>
              </a:ext>
            </a:extLst>
          </p:cNvPr>
          <p:cNvSpPr/>
          <p:nvPr/>
        </p:nvSpPr>
        <p:spPr>
          <a:xfrm>
            <a:off x="1182716" y="2567200"/>
            <a:ext cx="2097332" cy="3731440"/>
          </a:xfrm>
          <a:prstGeom prst="ellipse">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 name="圖片 5">
            <a:extLst>
              <a:ext uri="{FF2B5EF4-FFF2-40B4-BE49-F238E27FC236}">
                <a16:creationId xmlns:a16="http://schemas.microsoft.com/office/drawing/2014/main" id="{3C8918AE-954E-B040-BC31-8C34CDBF2546}"/>
              </a:ext>
            </a:extLst>
          </p:cNvPr>
          <p:cNvPicPr>
            <a:picLocks noChangeAspect="1"/>
          </p:cNvPicPr>
          <p:nvPr/>
        </p:nvPicPr>
        <p:blipFill>
          <a:blip r:embed="rId14"/>
          <a:stretch>
            <a:fillRect/>
          </a:stretch>
        </p:blipFill>
        <p:spPr>
          <a:xfrm>
            <a:off x="1389895" y="5077841"/>
            <a:ext cx="584200" cy="723900"/>
          </a:xfrm>
          <a:prstGeom prst="rect">
            <a:avLst/>
          </a:prstGeom>
        </p:spPr>
      </p:pic>
      <p:pic>
        <p:nvPicPr>
          <p:cNvPr id="7" name="圖片 6">
            <a:extLst>
              <a:ext uri="{FF2B5EF4-FFF2-40B4-BE49-F238E27FC236}">
                <a16:creationId xmlns:a16="http://schemas.microsoft.com/office/drawing/2014/main" id="{7DBB109C-45CF-EA49-BC4B-9FAF419EFD9A}"/>
              </a:ext>
            </a:extLst>
          </p:cNvPr>
          <p:cNvPicPr>
            <a:picLocks noChangeAspect="1"/>
          </p:cNvPicPr>
          <p:nvPr/>
        </p:nvPicPr>
        <p:blipFill>
          <a:blip r:embed="rId15"/>
          <a:stretch>
            <a:fillRect/>
          </a:stretch>
        </p:blipFill>
        <p:spPr>
          <a:xfrm>
            <a:off x="1773132" y="2830257"/>
            <a:ext cx="618050" cy="709613"/>
          </a:xfrm>
          <a:prstGeom prst="rect">
            <a:avLst/>
          </a:prstGeom>
        </p:spPr>
      </p:pic>
      <p:sp>
        <p:nvSpPr>
          <p:cNvPr id="49" name="文字方塊 48">
            <a:extLst>
              <a:ext uri="{FF2B5EF4-FFF2-40B4-BE49-F238E27FC236}">
                <a16:creationId xmlns:a16="http://schemas.microsoft.com/office/drawing/2014/main" id="{955C2056-E04C-6948-ACFF-A0464479543D}"/>
              </a:ext>
            </a:extLst>
          </p:cNvPr>
          <p:cNvSpPr txBox="1"/>
          <p:nvPr/>
        </p:nvSpPr>
        <p:spPr>
          <a:xfrm>
            <a:off x="217877" y="3347187"/>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50" name="文字方塊 49">
            <a:extLst>
              <a:ext uri="{FF2B5EF4-FFF2-40B4-BE49-F238E27FC236}">
                <a16:creationId xmlns:a16="http://schemas.microsoft.com/office/drawing/2014/main" id="{5EC5810C-8C2D-6A45-B85E-0F752359B8C7}"/>
              </a:ext>
            </a:extLst>
          </p:cNvPr>
          <p:cNvSpPr txBox="1"/>
          <p:nvPr/>
        </p:nvSpPr>
        <p:spPr>
          <a:xfrm>
            <a:off x="1814440" y="2197749"/>
            <a:ext cx="833883" cy="338554"/>
          </a:xfrm>
          <a:prstGeom prst="rect">
            <a:avLst/>
          </a:prstGeom>
          <a:noFill/>
        </p:spPr>
        <p:txBody>
          <a:bodyPr wrap="none" rtlCol="0">
            <a:spAutoFit/>
          </a:bodyPr>
          <a:lstStyle/>
          <a:p>
            <a:pPr algn="ctr"/>
            <a:r>
              <a:rPr lang="en-US" altLang="zh-TW" dirty="0"/>
              <a:t>Gallery</a:t>
            </a:r>
            <a:endParaRPr kumimoji="1" lang="zh-TW" altLang="en-US" dirty="0"/>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A86382D0-0092-D641-BDB4-F35DE131A5BC}"/>
                  </a:ext>
                </a:extLst>
              </p:cNvPr>
              <p:cNvSpPr txBox="1"/>
              <p:nvPr/>
            </p:nvSpPr>
            <p:spPr>
              <a:xfrm>
                <a:off x="3294872" y="3016913"/>
                <a:ext cx="2045885" cy="830997"/>
              </a:xfrm>
              <a:prstGeom prst="rect">
                <a:avLst/>
              </a:prstGeom>
              <a:noFill/>
            </p:spPr>
            <p:txBody>
              <a:bodyPr wrap="square" rtlCol="0">
                <a:spAutoFit/>
              </a:bodyPr>
              <a:lstStyle/>
              <a:p>
                <a:pPr algn="ctr"/>
                <a:r>
                  <a:rPr lang="en-US" altLang="zh-TW" dirty="0"/>
                  <a:t>Cosine </a:t>
                </a:r>
              </a:p>
              <a:p>
                <a:pPr algn="ctr"/>
                <a:r>
                  <a:rPr lang="en-US" altLang="zh-TW" dirty="0"/>
                  <a:t>distance ranking</a:t>
                </a:r>
              </a:p>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𝐶</m:t>
                        </m:r>
                      </m:sub>
                    </m:sSub>
                  </m:oMath>
                </a14:m>
                <a:r>
                  <a:rPr lang="en-US" altLang="zh-TW" dirty="0"/>
                  <a:t> </a:t>
                </a:r>
                <a:endParaRPr kumimoji="1" lang="zh-TW" altLang="en-US" dirty="0"/>
              </a:p>
            </p:txBody>
          </p:sp>
        </mc:Choice>
        <mc:Fallback xmlns="">
          <p:sp>
            <p:nvSpPr>
              <p:cNvPr id="69" name="文字方塊 68">
                <a:extLst>
                  <a:ext uri="{FF2B5EF4-FFF2-40B4-BE49-F238E27FC236}">
                    <a16:creationId xmlns:a16="http://schemas.microsoft.com/office/drawing/2014/main" id="{A86382D0-0092-D641-BDB4-F35DE131A5BC}"/>
                  </a:ext>
                </a:extLst>
              </p:cNvPr>
              <p:cNvSpPr txBox="1">
                <a:spLocks noRot="1" noChangeAspect="1" noMove="1" noResize="1" noEditPoints="1" noAdjustHandles="1" noChangeArrowheads="1" noChangeShapeType="1" noTextEdit="1"/>
              </p:cNvSpPr>
              <p:nvPr/>
            </p:nvSpPr>
            <p:spPr>
              <a:xfrm>
                <a:off x="3294872" y="3016913"/>
                <a:ext cx="2045885" cy="830997"/>
              </a:xfrm>
              <a:prstGeom prst="rect">
                <a:avLst/>
              </a:prstGeom>
              <a:blipFill>
                <a:blip r:embed="rId16"/>
                <a:stretch>
                  <a:fillRect t="-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9BCAD076-BCC0-924E-8D85-E7F1C04B0F48}"/>
                  </a:ext>
                </a:extLst>
              </p:cNvPr>
              <p:cNvSpPr txBox="1"/>
              <p:nvPr/>
            </p:nvSpPr>
            <p:spPr>
              <a:xfrm>
                <a:off x="5151693" y="4223488"/>
                <a:ext cx="1154978" cy="848309"/>
              </a:xfrm>
              <a:prstGeom prst="rect">
                <a:avLst/>
              </a:prstGeom>
              <a:noFill/>
            </p:spPr>
            <p:txBody>
              <a:bodyPr wrap="square" rtlCol="0">
                <a:spAutoFit/>
              </a:bodyPr>
              <a:lstStyle/>
              <a:p>
                <a:pPr algn="ctr"/>
                <a:r>
                  <a:rPr lang="en-US" altLang="zh-TW" dirty="0"/>
                  <a:t>Jaccard </a:t>
                </a:r>
              </a:p>
              <a:p>
                <a:pPr algn="ctr"/>
                <a:r>
                  <a:rPr lang="en-US" altLang="zh-TW" dirty="0"/>
                  <a:t>distance</a:t>
                </a:r>
              </a:p>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𝐽</m:t>
                        </m:r>
                      </m:sub>
                    </m:sSub>
                  </m:oMath>
                </a14:m>
                <a:r>
                  <a:rPr lang="en-US" altLang="zh-TW" dirty="0"/>
                  <a:t> </a:t>
                </a:r>
                <a:endParaRPr kumimoji="1" lang="zh-TW" altLang="en-US" dirty="0"/>
              </a:p>
            </p:txBody>
          </p:sp>
        </mc:Choice>
        <mc:Fallback xmlns="">
          <p:sp>
            <p:nvSpPr>
              <p:cNvPr id="70" name="文字方塊 69">
                <a:extLst>
                  <a:ext uri="{FF2B5EF4-FFF2-40B4-BE49-F238E27FC236}">
                    <a16:creationId xmlns:a16="http://schemas.microsoft.com/office/drawing/2014/main" id="{9BCAD076-BCC0-924E-8D85-E7F1C04B0F48}"/>
                  </a:ext>
                </a:extLst>
              </p:cNvPr>
              <p:cNvSpPr txBox="1">
                <a:spLocks noRot="1" noChangeAspect="1" noMove="1" noResize="1" noEditPoints="1" noAdjustHandles="1" noChangeArrowheads="1" noChangeShapeType="1" noTextEdit="1"/>
              </p:cNvSpPr>
              <p:nvPr/>
            </p:nvSpPr>
            <p:spPr>
              <a:xfrm>
                <a:off x="5151693" y="4223488"/>
                <a:ext cx="1154978" cy="848309"/>
              </a:xfrm>
              <a:prstGeom prst="rect">
                <a:avLst/>
              </a:prstGeom>
              <a:blipFill>
                <a:blip r:embed="rId17"/>
                <a:stretch>
                  <a:fillRect t="-1493" b="-14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A18E58EB-B0D5-9F4C-B024-9865D6AEB199}"/>
                  </a:ext>
                </a:extLst>
              </p:cNvPr>
              <p:cNvSpPr txBox="1"/>
              <p:nvPr/>
            </p:nvSpPr>
            <p:spPr>
              <a:xfrm>
                <a:off x="6541108" y="3600924"/>
                <a:ext cx="1523466" cy="861774"/>
              </a:xfrm>
              <a:prstGeom prst="rect">
                <a:avLst/>
              </a:prstGeom>
              <a:noFill/>
            </p:spPr>
            <p:txBody>
              <a:bodyPr wrap="square" rtlCol="0">
                <a:spAutoFit/>
              </a:bodyPr>
              <a:lstStyle/>
              <a:p>
                <a:r>
                  <a:rPr lang="en-US" altLang="zh-TW" sz="1400" dirty="0"/>
                  <a:t>       aggregation</a:t>
                </a:r>
                <a:endParaRPr kumimoji="1" lang="en-US" altLang="zh-TW"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kumimoji="1" lang="zh-TW" altLang="en-US" sz="2000" b="0" i="0" smtClean="0">
                          <a:latin typeface="Cambria Math" panose="02040503050406030204" pitchFamily="18" charset="0"/>
                        </a:rPr>
                        <m:t>⨁</m:t>
                      </m:r>
                    </m:oMath>
                  </m:oMathPara>
                </a14:m>
                <a:endParaRPr kumimoji="1" lang="en-US" altLang="zh-TW" sz="2000" dirty="0">
                  <a:latin typeface="Microsoft JhengHei" panose="020B0604030504040204" pitchFamily="34" charset="-120"/>
                  <a:ea typeface="Microsoft JhengHei" panose="020B0604030504040204" pitchFamily="34" charset="-120"/>
                </a:endParaRPr>
              </a:p>
              <a:p>
                <a:endParaRPr kumimoji="1" lang="en-US" altLang="zh-TW" sz="1400" dirty="0">
                  <a:latin typeface="Microsoft JhengHei" panose="020B0604030504040204" pitchFamily="34" charset="-120"/>
                  <a:ea typeface="Microsoft JhengHei" panose="020B0604030504040204" pitchFamily="34" charset="-120"/>
                </a:endParaRPr>
              </a:p>
            </p:txBody>
          </p:sp>
        </mc:Choice>
        <mc:Fallback xmlns="">
          <p:sp>
            <p:nvSpPr>
              <p:cNvPr id="93" name="文字方塊 92">
                <a:extLst>
                  <a:ext uri="{FF2B5EF4-FFF2-40B4-BE49-F238E27FC236}">
                    <a16:creationId xmlns:a16="http://schemas.microsoft.com/office/drawing/2014/main" id="{A18E58EB-B0D5-9F4C-B024-9865D6AEB199}"/>
                  </a:ext>
                </a:extLst>
              </p:cNvPr>
              <p:cNvSpPr txBox="1">
                <a:spLocks noRot="1" noChangeAspect="1" noMove="1" noResize="1" noEditPoints="1" noAdjustHandles="1" noChangeArrowheads="1" noChangeShapeType="1" noTextEdit="1"/>
              </p:cNvSpPr>
              <p:nvPr/>
            </p:nvSpPr>
            <p:spPr>
              <a:xfrm>
                <a:off x="6541108" y="3600924"/>
                <a:ext cx="1523466" cy="861774"/>
              </a:xfrm>
              <a:prstGeom prst="rect">
                <a:avLst/>
              </a:prstGeom>
              <a:blipFill>
                <a:blip r:embed="rId18"/>
                <a:stretch>
                  <a:fillRect t="-2941"/>
                </a:stretch>
              </a:blipFill>
            </p:spPr>
            <p:txBody>
              <a:bodyPr/>
              <a:lstStyle/>
              <a:p>
                <a:r>
                  <a:rPr lang="zh-TW" altLang="en-US">
                    <a:noFill/>
                  </a:rPr>
                  <a:t> </a:t>
                </a:r>
              </a:p>
            </p:txBody>
          </p:sp>
        </mc:Fallback>
      </mc:AlternateContent>
      <p:cxnSp>
        <p:nvCxnSpPr>
          <p:cNvPr id="128" name="直線箭頭接點 127">
            <a:extLst>
              <a:ext uri="{FF2B5EF4-FFF2-40B4-BE49-F238E27FC236}">
                <a16:creationId xmlns:a16="http://schemas.microsoft.com/office/drawing/2014/main" id="{12EB17BC-9C46-4249-A513-E4DBBE0D24AE}"/>
              </a:ext>
            </a:extLst>
          </p:cNvPr>
          <p:cNvCxnSpPr>
            <a:cxnSpLocks/>
          </p:cNvCxnSpPr>
          <p:nvPr/>
        </p:nvCxnSpPr>
        <p:spPr>
          <a:xfrm flipV="1">
            <a:off x="6985475" y="4060143"/>
            <a:ext cx="909164" cy="2287"/>
          </a:xfrm>
          <a:prstGeom prst="straightConnector1">
            <a:avLst/>
          </a:prstGeom>
          <a:ln w="76200">
            <a:solidFill>
              <a:srgbClr val="0070C0"/>
            </a:solidFill>
            <a:tailEnd type="triangle"/>
          </a:ln>
        </p:spPr>
        <p:style>
          <a:lnRef idx="1">
            <a:schemeClr val="accent2"/>
          </a:lnRef>
          <a:fillRef idx="0">
            <a:schemeClr val="accent2"/>
          </a:fillRef>
          <a:effectRef idx="0">
            <a:schemeClr val="accent2"/>
          </a:effectRef>
          <a:fontRef idx="minor">
            <a:schemeClr val="tx1"/>
          </a:fontRef>
        </p:style>
      </p:cxnSp>
      <p:grpSp>
        <p:nvGrpSpPr>
          <p:cNvPr id="141" name="群組 140">
            <a:extLst>
              <a:ext uri="{FF2B5EF4-FFF2-40B4-BE49-F238E27FC236}">
                <a16:creationId xmlns:a16="http://schemas.microsoft.com/office/drawing/2014/main" id="{746A6221-5A64-F943-9D3F-860669D6EFBB}"/>
              </a:ext>
            </a:extLst>
          </p:cNvPr>
          <p:cNvGrpSpPr/>
          <p:nvPr/>
        </p:nvGrpSpPr>
        <p:grpSpPr>
          <a:xfrm>
            <a:off x="253027" y="1718268"/>
            <a:ext cx="8254900" cy="365297"/>
            <a:chOff x="29528" y="6427742"/>
            <a:chExt cx="8254900" cy="365297"/>
          </a:xfrm>
        </p:grpSpPr>
        <p:sp>
          <p:nvSpPr>
            <p:cNvPr id="66" name="文字方塊 65">
              <a:extLst>
                <a:ext uri="{FF2B5EF4-FFF2-40B4-BE49-F238E27FC236}">
                  <a16:creationId xmlns:a16="http://schemas.microsoft.com/office/drawing/2014/main" id="{0229DBF2-539B-044A-B769-E88E5704AF10}"/>
                </a:ext>
              </a:extLst>
            </p:cNvPr>
            <p:cNvSpPr txBox="1"/>
            <p:nvPr/>
          </p:nvSpPr>
          <p:spPr>
            <a:xfrm>
              <a:off x="29528" y="6427742"/>
              <a:ext cx="2985433" cy="365297"/>
            </a:xfrm>
            <a:prstGeom prst="rect">
              <a:avLst/>
            </a:prstGeom>
            <a:solidFill>
              <a:schemeClr val="accent3">
                <a:lumMod val="40000"/>
                <a:lumOff val="60000"/>
              </a:schemeClr>
            </a:solidFill>
          </p:spPr>
          <p:txBody>
            <a:bodyPr wrap="square" rtlCol="0" anchor="ctr">
              <a:noAutofit/>
            </a:bodyPr>
            <a:lstStyle/>
            <a:p>
              <a:pPr algn="ctr"/>
              <a:r>
                <a:rPr lang="en-US" altLang="zh-TW" b="1" dirty="0"/>
                <a:t>Sample</a:t>
              </a:r>
              <a:endParaRPr kumimoji="1" lang="en-US" altLang="zh-TW" b="1" dirty="0"/>
            </a:p>
          </p:txBody>
        </p:sp>
        <p:sp>
          <p:nvSpPr>
            <p:cNvPr id="68" name="文字方塊 67">
              <a:extLst>
                <a:ext uri="{FF2B5EF4-FFF2-40B4-BE49-F238E27FC236}">
                  <a16:creationId xmlns:a16="http://schemas.microsoft.com/office/drawing/2014/main" id="{58BF127A-8D9D-9344-A890-BC073FA21DDE}"/>
                </a:ext>
              </a:extLst>
            </p:cNvPr>
            <p:cNvSpPr txBox="1"/>
            <p:nvPr/>
          </p:nvSpPr>
          <p:spPr>
            <a:xfrm>
              <a:off x="3014961" y="6427742"/>
              <a:ext cx="3489639" cy="365297"/>
            </a:xfrm>
            <a:prstGeom prst="rect">
              <a:avLst/>
            </a:prstGeom>
            <a:solidFill>
              <a:schemeClr val="accent2">
                <a:lumMod val="60000"/>
                <a:lumOff val="40000"/>
              </a:schemeClr>
            </a:solidFill>
            <a:ln>
              <a:noFill/>
            </a:ln>
          </p:spPr>
          <p:txBody>
            <a:bodyPr wrap="square" rtlCol="0" anchor="t">
              <a:noAutofit/>
            </a:bodyPr>
            <a:lstStyle/>
            <a:p>
              <a:pPr algn="ctr"/>
              <a:r>
                <a:rPr kumimoji="1" lang="en-US" altLang="zh-TW" b="1" dirty="0"/>
                <a:t>Distance Measurement</a:t>
              </a:r>
              <a:endParaRPr kumimoji="1" lang="zh-TW" altLang="en-US" b="1" dirty="0"/>
            </a:p>
          </p:txBody>
        </p:sp>
        <p:sp>
          <p:nvSpPr>
            <p:cNvPr id="138" name="文字方塊 137">
              <a:extLst>
                <a:ext uri="{FF2B5EF4-FFF2-40B4-BE49-F238E27FC236}">
                  <a16:creationId xmlns:a16="http://schemas.microsoft.com/office/drawing/2014/main" id="{187509F0-3ADA-C146-9A8A-12AA62230F7F}"/>
                </a:ext>
              </a:extLst>
            </p:cNvPr>
            <p:cNvSpPr txBox="1"/>
            <p:nvPr/>
          </p:nvSpPr>
          <p:spPr>
            <a:xfrm>
              <a:off x="6504600" y="6427742"/>
              <a:ext cx="1779828" cy="365297"/>
            </a:xfrm>
            <a:prstGeom prst="rect">
              <a:avLst/>
            </a:prstGeom>
            <a:solidFill>
              <a:srgbClr val="92D050"/>
            </a:solidFill>
            <a:ln>
              <a:noFill/>
            </a:ln>
          </p:spPr>
          <p:txBody>
            <a:bodyPr wrap="square" rtlCol="0" anchor="ctr">
              <a:noAutofit/>
            </a:bodyPr>
            <a:lstStyle/>
            <a:p>
              <a:pPr algn="ctr"/>
              <a:r>
                <a:rPr kumimoji="1" lang="en-US" altLang="zh-TW" b="1" dirty="0"/>
                <a:t>Aggregation</a:t>
              </a:r>
            </a:p>
          </p:txBody>
        </p:sp>
      </p:grpSp>
      <p:graphicFrame>
        <p:nvGraphicFramePr>
          <p:cNvPr id="139" name="表格 138">
            <a:extLst>
              <a:ext uri="{FF2B5EF4-FFF2-40B4-BE49-F238E27FC236}">
                <a16:creationId xmlns:a16="http://schemas.microsoft.com/office/drawing/2014/main" id="{29E9632F-734C-B64E-98B1-8E6EF287A3AD}"/>
              </a:ext>
            </a:extLst>
          </p:cNvPr>
          <p:cNvGraphicFramePr>
            <a:graphicFrameLocks noGrp="1"/>
          </p:cNvGraphicFramePr>
          <p:nvPr>
            <p:extLst>
              <p:ext uri="{D42A27DB-BD31-4B8C-83A1-F6EECF244321}">
                <p14:modId xmlns:p14="http://schemas.microsoft.com/office/powerpoint/2010/main" val="791509033"/>
              </p:ext>
            </p:extLst>
          </p:nvPr>
        </p:nvGraphicFramePr>
        <p:xfrm>
          <a:off x="8064574" y="3479012"/>
          <a:ext cx="208280" cy="1157016"/>
        </p:xfrm>
        <a:graphic>
          <a:graphicData uri="http://schemas.openxmlformats.org/drawingml/2006/table">
            <a:tbl>
              <a:tblPr>
                <a:tableStyleId>{10A1B5D5-9B99-4C35-A422-299274C87663}</a:tableStyleId>
              </a:tblPr>
              <a:tblGrid>
                <a:gridCol w="208280">
                  <a:extLst>
                    <a:ext uri="{9D8B030D-6E8A-4147-A177-3AD203B41FA5}">
                      <a16:colId xmlns:a16="http://schemas.microsoft.com/office/drawing/2014/main" val="3583251664"/>
                    </a:ext>
                  </a:extLst>
                </a:gridCol>
              </a:tblGrid>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8829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449335"/>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62861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405290"/>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154753"/>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193325"/>
                  </a:ext>
                </a:extLst>
              </a:tr>
            </a:tbl>
          </a:graphicData>
        </a:graphic>
      </p:graphicFrame>
      <mc:AlternateContent xmlns:mc="http://schemas.openxmlformats.org/markup-compatibility/2006" xmlns:a14="http://schemas.microsoft.com/office/drawing/2010/main">
        <mc:Choice Requires="a14">
          <p:sp>
            <p:nvSpPr>
              <p:cNvPr id="140" name="文字方塊 139">
                <a:extLst>
                  <a:ext uri="{FF2B5EF4-FFF2-40B4-BE49-F238E27FC236}">
                    <a16:creationId xmlns:a16="http://schemas.microsoft.com/office/drawing/2014/main" id="{25C65451-CE77-7A48-AD0A-806AEB3A2890}"/>
                  </a:ext>
                </a:extLst>
              </p:cNvPr>
              <p:cNvSpPr txBox="1"/>
              <p:nvPr/>
            </p:nvSpPr>
            <p:spPr>
              <a:xfrm>
                <a:off x="7591225" y="4661481"/>
                <a:ext cx="1154977" cy="830997"/>
              </a:xfrm>
              <a:prstGeom prst="rect">
                <a:avLst/>
              </a:prstGeom>
              <a:noFill/>
            </p:spPr>
            <p:txBody>
              <a:bodyPr wrap="square" rtlCol="0">
                <a:spAutoFit/>
              </a:bodyPr>
              <a:lstStyle/>
              <a:p>
                <a:pPr algn="ctr"/>
                <a:r>
                  <a:rPr lang="en-US" altLang="zh-TW" dirty="0"/>
                  <a:t>final </a:t>
                </a:r>
              </a:p>
              <a:p>
                <a:pPr algn="ctr"/>
                <a:r>
                  <a:rPr lang="en-US" altLang="zh-TW" dirty="0"/>
                  <a:t>distance</a:t>
                </a:r>
              </a:p>
              <a:p>
                <a:pPr algn="ct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𝑑</m:t>
                        </m:r>
                      </m:e>
                      <m:sup>
                        <m:r>
                          <a:rPr lang="en-US" altLang="zh-TW" b="0" i="1" smtClean="0">
                            <a:latin typeface="Cambria Math" panose="02040503050406030204" pitchFamily="18" charset="0"/>
                          </a:rPr>
                          <m:t>∗</m:t>
                        </m:r>
                      </m:sup>
                    </m:sSup>
                  </m:oMath>
                </a14:m>
                <a:r>
                  <a:rPr lang="en-US" altLang="zh-TW" dirty="0"/>
                  <a:t> </a:t>
                </a:r>
                <a:endParaRPr kumimoji="1" lang="zh-TW" altLang="en-US" dirty="0"/>
              </a:p>
            </p:txBody>
          </p:sp>
        </mc:Choice>
        <mc:Fallback xmlns="">
          <p:sp>
            <p:nvSpPr>
              <p:cNvPr id="140" name="文字方塊 139">
                <a:extLst>
                  <a:ext uri="{FF2B5EF4-FFF2-40B4-BE49-F238E27FC236}">
                    <a16:creationId xmlns:a16="http://schemas.microsoft.com/office/drawing/2014/main" id="{25C65451-CE77-7A48-AD0A-806AEB3A2890}"/>
                  </a:ext>
                </a:extLst>
              </p:cNvPr>
              <p:cNvSpPr txBox="1">
                <a:spLocks noRot="1" noChangeAspect="1" noMove="1" noResize="1" noEditPoints="1" noAdjustHandles="1" noChangeArrowheads="1" noChangeShapeType="1" noTextEdit="1"/>
              </p:cNvSpPr>
              <p:nvPr/>
            </p:nvSpPr>
            <p:spPr>
              <a:xfrm>
                <a:off x="7591225" y="4661481"/>
                <a:ext cx="1154977" cy="830997"/>
              </a:xfrm>
              <a:prstGeom prst="rect">
                <a:avLst/>
              </a:prstGeom>
              <a:blipFill>
                <a:blip r:embed="rId19"/>
                <a:stretch>
                  <a:fillRect t="-1515"/>
                </a:stretch>
              </a:blipFill>
            </p:spPr>
            <p:txBody>
              <a:bodyPr/>
              <a:lstStyle/>
              <a:p>
                <a:r>
                  <a:rPr lang="zh-TW" altLang="en-US">
                    <a:noFill/>
                  </a:rPr>
                  <a:t> </a:t>
                </a:r>
              </a:p>
            </p:txBody>
          </p:sp>
        </mc:Fallback>
      </mc:AlternateContent>
      <p:graphicFrame>
        <p:nvGraphicFramePr>
          <p:cNvPr id="5" name="表格 4">
            <a:extLst>
              <a:ext uri="{FF2B5EF4-FFF2-40B4-BE49-F238E27FC236}">
                <a16:creationId xmlns:a16="http://schemas.microsoft.com/office/drawing/2014/main" id="{A9D6044E-A341-CB44-A850-2B80DFC0AAEF}"/>
              </a:ext>
            </a:extLst>
          </p:cNvPr>
          <p:cNvGraphicFramePr>
            <a:graphicFrameLocks noGrp="1"/>
          </p:cNvGraphicFramePr>
          <p:nvPr>
            <p:extLst>
              <p:ext uri="{D42A27DB-BD31-4B8C-83A1-F6EECF244321}">
                <p14:modId xmlns:p14="http://schemas.microsoft.com/office/powerpoint/2010/main" val="840852401"/>
              </p:ext>
            </p:extLst>
          </p:nvPr>
        </p:nvGraphicFramePr>
        <p:xfrm>
          <a:off x="3749946" y="3936164"/>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22" name="上彎箭號 21">
            <a:extLst>
              <a:ext uri="{FF2B5EF4-FFF2-40B4-BE49-F238E27FC236}">
                <a16:creationId xmlns:a16="http://schemas.microsoft.com/office/drawing/2014/main" id="{E3BD6666-B036-C74E-8BB6-E96796821598}"/>
              </a:ext>
            </a:extLst>
          </p:cNvPr>
          <p:cNvSpPr/>
          <p:nvPr/>
        </p:nvSpPr>
        <p:spPr>
          <a:xfrm rot="5400000">
            <a:off x="4568515" y="3981630"/>
            <a:ext cx="386685" cy="973016"/>
          </a:xfrm>
          <a:prstGeom prst="bentUpArrow">
            <a:avLst>
              <a:gd name="adj1" fmla="val 9734"/>
              <a:gd name="adj2" fmla="val 20166"/>
              <a:gd name="adj3" fmla="val 24435"/>
            </a:avLst>
          </a:prstGeom>
          <a:solidFill>
            <a:srgbClr val="00A401"/>
          </a:solid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上彎箭號 27">
            <a:extLst>
              <a:ext uri="{FF2B5EF4-FFF2-40B4-BE49-F238E27FC236}">
                <a16:creationId xmlns:a16="http://schemas.microsoft.com/office/drawing/2014/main" id="{CD3CEBD0-7CD1-A548-A16D-284BE3CA3010}"/>
              </a:ext>
            </a:extLst>
          </p:cNvPr>
          <p:cNvSpPr/>
          <p:nvPr/>
        </p:nvSpPr>
        <p:spPr>
          <a:xfrm flipV="1">
            <a:off x="5236340" y="3432412"/>
            <a:ext cx="1579361" cy="424512"/>
          </a:xfrm>
          <a:prstGeom prst="bentUpArrow">
            <a:avLst>
              <a:gd name="adj1" fmla="val 9387"/>
              <a:gd name="adj2" fmla="val 18100"/>
              <a:gd name="adj3" fmla="val 25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上彎箭號 70">
            <a:extLst>
              <a:ext uri="{FF2B5EF4-FFF2-40B4-BE49-F238E27FC236}">
                <a16:creationId xmlns:a16="http://schemas.microsoft.com/office/drawing/2014/main" id="{7E1E9F87-0182-1A42-9AFD-B19C76CB61CE}"/>
              </a:ext>
            </a:extLst>
          </p:cNvPr>
          <p:cNvSpPr/>
          <p:nvPr/>
        </p:nvSpPr>
        <p:spPr>
          <a:xfrm>
            <a:off x="6176251" y="4232766"/>
            <a:ext cx="639450" cy="329597"/>
          </a:xfrm>
          <a:prstGeom prst="bentUpArrow">
            <a:avLst>
              <a:gd name="adj1" fmla="val 11945"/>
              <a:gd name="adj2" fmla="val 22860"/>
              <a:gd name="adj3" fmla="val 24943"/>
            </a:avLst>
          </a:prstGeom>
          <a:solidFill>
            <a:srgbClr val="00A401"/>
          </a:solid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84170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75287" y="2700884"/>
            <a:ext cx="1208984" cy="523220"/>
          </a:xfrm>
          <a:prstGeom prst="rect">
            <a:avLst/>
          </a:prstGeom>
          <a:noFill/>
        </p:spPr>
        <p:txBody>
          <a:bodyPr wrap="none" rtlCol="0">
            <a:spAutoFit/>
          </a:bodyPr>
          <a:lstStyle/>
          <a:p>
            <a:pPr algn="ctr"/>
            <a:r>
              <a:rPr kumimoji="1" lang="en-US" altLang="zh-TW" sz="1400" dirty="0"/>
              <a:t>Probe Image</a:t>
            </a:r>
          </a:p>
          <a:p>
            <a:pPr algn="ctr"/>
            <a:r>
              <a:rPr lang="en-US" altLang="zh-TW" sz="1400" dirty="0"/>
              <a:t>(#379)</a:t>
            </a:r>
            <a:endParaRPr kumimoji="1" lang="en-US" altLang="zh-TW" sz="1400" dirty="0"/>
          </a:p>
        </p:txBody>
      </p:sp>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835811" y="2807185"/>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201057" y="1512170"/>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0"/>
          <a:stretch>
            <a:fillRect/>
          </a:stretch>
        </p:blipFill>
        <p:spPr>
          <a:xfrm>
            <a:off x="210145" y="3269912"/>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nvGraphicFramePr>
        <p:xfrm>
          <a:off x="1380340" y="2237372"/>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nvGraphicFramePr>
        <p:xfrm>
          <a:off x="1450923" y="2207730"/>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1"/>
                <a:stretch>
                  <a:fillRect t="-2778"/>
                </a:stretch>
              </a:blipFill>
            </p:spPr>
            <p:txBody>
              <a:bodyPr/>
              <a:lstStyle/>
              <a:p>
                <a:r>
                  <a:rPr lang="zh-TW" altLang="en-US">
                    <a:noFill/>
                  </a:rPr>
                  <a:t> </a:t>
                </a:r>
              </a:p>
            </p:txBody>
          </p:sp>
        </mc:Fallback>
      </mc:AlternateContent>
      <p:sp>
        <p:nvSpPr>
          <p:cNvPr id="69" name="文字方塊 68">
            <a:extLst>
              <a:ext uri="{FF2B5EF4-FFF2-40B4-BE49-F238E27FC236}">
                <a16:creationId xmlns:a16="http://schemas.microsoft.com/office/drawing/2014/main" id="{DEB7F1E2-FB35-4D49-B2D2-65D7F194EA9C}"/>
              </a:ext>
            </a:extLst>
          </p:cNvPr>
          <p:cNvSpPr txBox="1"/>
          <p:nvPr/>
        </p:nvSpPr>
        <p:spPr>
          <a:xfrm>
            <a:off x="92656" y="4412194"/>
            <a:ext cx="1208985" cy="523220"/>
          </a:xfrm>
          <a:prstGeom prst="rect">
            <a:avLst/>
          </a:prstGeom>
          <a:noFill/>
        </p:spPr>
        <p:txBody>
          <a:bodyPr wrap="none" rtlCol="0">
            <a:spAutoFit/>
          </a:bodyPr>
          <a:lstStyle/>
          <a:p>
            <a:pPr algn="ctr"/>
            <a:r>
              <a:rPr kumimoji="1" lang="en-US" altLang="zh-TW" sz="1400" dirty="0"/>
              <a:t>Flipped </a:t>
            </a:r>
          </a:p>
          <a:p>
            <a:pPr algn="ctr"/>
            <a:r>
              <a:rPr kumimoji="1" lang="en-US" altLang="zh-TW" sz="1400" dirty="0"/>
              <a:t>Probe Image</a:t>
            </a:r>
          </a:p>
        </p:txBody>
      </p:sp>
      <p:sp>
        <p:nvSpPr>
          <p:cNvPr id="28" name="文字方塊 27">
            <a:extLst>
              <a:ext uri="{FF2B5EF4-FFF2-40B4-BE49-F238E27FC236}">
                <a16:creationId xmlns:a16="http://schemas.microsoft.com/office/drawing/2014/main" id="{EF98AE5E-8905-8643-8C98-050FED6D5C6A}"/>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p:spTree>
    <p:extLst>
      <p:ext uri="{BB962C8B-B14F-4D97-AF65-F5344CB8AC3E}">
        <p14:creationId xmlns:p14="http://schemas.microsoft.com/office/powerpoint/2010/main" val="2494565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75287" y="2700884"/>
            <a:ext cx="1208984" cy="523220"/>
          </a:xfrm>
          <a:prstGeom prst="rect">
            <a:avLst/>
          </a:prstGeom>
          <a:noFill/>
        </p:spPr>
        <p:txBody>
          <a:bodyPr wrap="none" rtlCol="0">
            <a:spAutoFit/>
          </a:bodyPr>
          <a:lstStyle/>
          <a:p>
            <a:pPr algn="ctr"/>
            <a:r>
              <a:rPr kumimoji="1" lang="en-US" altLang="zh-TW" sz="1400" dirty="0"/>
              <a:t>Probe Image</a:t>
            </a:r>
          </a:p>
          <a:p>
            <a:pPr algn="ctr"/>
            <a:r>
              <a:rPr lang="en-US" altLang="zh-TW" sz="1400" dirty="0"/>
              <a:t>(#379)</a:t>
            </a:r>
            <a:endParaRPr kumimoji="1" lang="en-US" altLang="zh-TW" sz="1400" dirty="0"/>
          </a:p>
        </p:txBody>
      </p:sp>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835811" y="2807185"/>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201057" y="1512170"/>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0"/>
          <a:stretch>
            <a:fillRect/>
          </a:stretch>
        </p:blipFill>
        <p:spPr>
          <a:xfrm>
            <a:off x="210145" y="3269912"/>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nvGraphicFramePr>
        <p:xfrm>
          <a:off x="1380340" y="2237372"/>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nvGraphicFramePr>
        <p:xfrm>
          <a:off x="1450923" y="2207730"/>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1"/>
                <a:stretch>
                  <a:fillRect t="-2778"/>
                </a:stretch>
              </a:blipFill>
            </p:spPr>
            <p:txBody>
              <a:bodyPr/>
              <a:lstStyle/>
              <a:p>
                <a:r>
                  <a:rPr lang="zh-TW" altLang="en-US">
                    <a:noFill/>
                  </a:rPr>
                  <a:t> </a:t>
                </a:r>
              </a:p>
            </p:txBody>
          </p:sp>
        </mc:Fallback>
      </mc:AlternateContent>
      <p:sp>
        <p:nvSpPr>
          <p:cNvPr id="69" name="文字方塊 68">
            <a:extLst>
              <a:ext uri="{FF2B5EF4-FFF2-40B4-BE49-F238E27FC236}">
                <a16:creationId xmlns:a16="http://schemas.microsoft.com/office/drawing/2014/main" id="{DEB7F1E2-FB35-4D49-B2D2-65D7F194EA9C}"/>
              </a:ext>
            </a:extLst>
          </p:cNvPr>
          <p:cNvSpPr txBox="1"/>
          <p:nvPr/>
        </p:nvSpPr>
        <p:spPr>
          <a:xfrm>
            <a:off x="92656" y="4412194"/>
            <a:ext cx="1208985" cy="523220"/>
          </a:xfrm>
          <a:prstGeom prst="rect">
            <a:avLst/>
          </a:prstGeom>
          <a:noFill/>
        </p:spPr>
        <p:txBody>
          <a:bodyPr wrap="none" rtlCol="0">
            <a:spAutoFit/>
          </a:bodyPr>
          <a:lstStyle/>
          <a:p>
            <a:pPr algn="ctr"/>
            <a:r>
              <a:rPr kumimoji="1" lang="en-US" altLang="zh-TW" sz="1400" dirty="0"/>
              <a:t>Flipped </a:t>
            </a:r>
          </a:p>
          <a:p>
            <a:pPr algn="ctr"/>
            <a:r>
              <a:rPr kumimoji="1" lang="en-US" altLang="zh-TW" sz="1400" dirty="0"/>
              <a:t>Probe Image</a:t>
            </a:r>
          </a:p>
        </p:txBody>
      </p:sp>
      <p:pic>
        <p:nvPicPr>
          <p:cNvPr id="34" name="圖片 33">
            <a:extLst>
              <a:ext uri="{FF2B5EF4-FFF2-40B4-BE49-F238E27FC236}">
                <a16:creationId xmlns:a16="http://schemas.microsoft.com/office/drawing/2014/main" id="{75CF6B3D-83EA-D84A-952F-A8F4C5C58EE9}"/>
              </a:ext>
            </a:extLst>
          </p:cNvPr>
          <p:cNvPicPr>
            <a:picLocks noChangeAspect="1"/>
          </p:cNvPicPr>
          <p:nvPr/>
        </p:nvPicPr>
        <p:blipFill>
          <a:blip r:embed="rId12"/>
          <a:stretch>
            <a:fillRect/>
          </a:stretch>
        </p:blipFill>
        <p:spPr>
          <a:xfrm>
            <a:off x="4704205" y="3173649"/>
            <a:ext cx="562496" cy="667964"/>
          </a:xfrm>
          <a:prstGeom prst="rect">
            <a:avLst/>
          </a:prstGeom>
          <a:ln w="28575">
            <a:noFill/>
          </a:ln>
        </p:spPr>
      </p:pic>
      <p:pic>
        <p:nvPicPr>
          <p:cNvPr id="35" name="圖片 34">
            <a:extLst>
              <a:ext uri="{FF2B5EF4-FFF2-40B4-BE49-F238E27FC236}">
                <a16:creationId xmlns:a16="http://schemas.microsoft.com/office/drawing/2014/main" id="{2A7705D8-2801-1744-B1C8-DCF6E9F264AE}"/>
              </a:ext>
            </a:extLst>
          </p:cNvPr>
          <p:cNvPicPr>
            <a:picLocks noChangeAspect="1"/>
          </p:cNvPicPr>
          <p:nvPr/>
        </p:nvPicPr>
        <p:blipFill>
          <a:blip r:embed="rId9"/>
          <a:stretch>
            <a:fillRect/>
          </a:stretch>
        </p:blipFill>
        <p:spPr>
          <a:xfrm>
            <a:off x="4699757" y="3841552"/>
            <a:ext cx="556590" cy="638441"/>
          </a:xfrm>
          <a:prstGeom prst="rect">
            <a:avLst/>
          </a:prstGeom>
          <a:ln w="28575">
            <a:solidFill>
              <a:schemeClr val="accent1">
                <a:lumMod val="75000"/>
              </a:schemeClr>
            </a:solidFill>
          </a:ln>
        </p:spPr>
      </p:pic>
      <p:pic>
        <p:nvPicPr>
          <p:cNvPr id="36" name="圖片 35">
            <a:extLst>
              <a:ext uri="{FF2B5EF4-FFF2-40B4-BE49-F238E27FC236}">
                <a16:creationId xmlns:a16="http://schemas.microsoft.com/office/drawing/2014/main" id="{1C4DCF32-6D67-EC45-BD36-D36F4524E615}"/>
              </a:ext>
            </a:extLst>
          </p:cNvPr>
          <p:cNvPicPr>
            <a:picLocks noChangeAspect="1"/>
          </p:cNvPicPr>
          <p:nvPr/>
        </p:nvPicPr>
        <p:blipFill>
          <a:blip r:embed="rId6"/>
          <a:stretch>
            <a:fillRect/>
          </a:stretch>
        </p:blipFill>
        <p:spPr>
          <a:xfrm>
            <a:off x="4707205" y="4498335"/>
            <a:ext cx="545576" cy="676040"/>
          </a:xfrm>
          <a:prstGeom prst="rect">
            <a:avLst/>
          </a:prstGeom>
          <a:ln w="28575">
            <a:solidFill>
              <a:schemeClr val="accent1">
                <a:lumMod val="75000"/>
              </a:schemeClr>
            </a:solidFill>
          </a:ln>
        </p:spPr>
      </p:pic>
      <p:pic>
        <p:nvPicPr>
          <p:cNvPr id="37" name="圖片 36">
            <a:extLst>
              <a:ext uri="{FF2B5EF4-FFF2-40B4-BE49-F238E27FC236}">
                <a16:creationId xmlns:a16="http://schemas.microsoft.com/office/drawing/2014/main" id="{073E7AC7-0BCE-7844-A498-248FDE020EA6}"/>
              </a:ext>
            </a:extLst>
          </p:cNvPr>
          <p:cNvPicPr>
            <a:picLocks noChangeAspect="1"/>
          </p:cNvPicPr>
          <p:nvPr/>
        </p:nvPicPr>
        <p:blipFill>
          <a:blip r:embed="rId13"/>
          <a:stretch>
            <a:fillRect/>
          </a:stretch>
        </p:blipFill>
        <p:spPr>
          <a:xfrm>
            <a:off x="4692123" y="5199634"/>
            <a:ext cx="575263" cy="714119"/>
          </a:xfrm>
          <a:prstGeom prst="rect">
            <a:avLst/>
          </a:prstGeom>
        </p:spPr>
      </p:pic>
      <p:pic>
        <p:nvPicPr>
          <p:cNvPr id="38" name="圖片 37">
            <a:extLst>
              <a:ext uri="{FF2B5EF4-FFF2-40B4-BE49-F238E27FC236}">
                <a16:creationId xmlns:a16="http://schemas.microsoft.com/office/drawing/2014/main" id="{BE54BF2E-6C73-5D40-88B1-DEF735E1A333}"/>
              </a:ext>
            </a:extLst>
          </p:cNvPr>
          <p:cNvPicPr>
            <a:picLocks noChangeAspect="1"/>
          </p:cNvPicPr>
          <p:nvPr/>
        </p:nvPicPr>
        <p:blipFill>
          <a:blip r:embed="rId3"/>
          <a:stretch>
            <a:fillRect/>
          </a:stretch>
        </p:blipFill>
        <p:spPr>
          <a:xfrm>
            <a:off x="4699757" y="5938202"/>
            <a:ext cx="558800" cy="711200"/>
          </a:xfrm>
          <a:prstGeom prst="rect">
            <a:avLst/>
          </a:prstGeom>
          <a:ln w="28575">
            <a:solidFill>
              <a:schemeClr val="accent1">
                <a:lumMod val="75000"/>
              </a:schemeClr>
            </a:solidFill>
          </a:ln>
        </p:spPr>
      </p:pic>
      <p:pic>
        <p:nvPicPr>
          <p:cNvPr id="42" name="圖片 41">
            <a:extLst>
              <a:ext uri="{FF2B5EF4-FFF2-40B4-BE49-F238E27FC236}">
                <a16:creationId xmlns:a16="http://schemas.microsoft.com/office/drawing/2014/main" id="{96EF3A3C-171B-CD4E-9948-BA5303B997FC}"/>
              </a:ext>
            </a:extLst>
          </p:cNvPr>
          <p:cNvPicPr>
            <a:picLocks noChangeAspect="1"/>
          </p:cNvPicPr>
          <p:nvPr/>
        </p:nvPicPr>
        <p:blipFill>
          <a:blip r:embed="rId14"/>
          <a:stretch>
            <a:fillRect/>
          </a:stretch>
        </p:blipFill>
        <p:spPr>
          <a:xfrm>
            <a:off x="3403860" y="3202238"/>
            <a:ext cx="536358" cy="649818"/>
          </a:xfrm>
          <a:prstGeom prst="rect">
            <a:avLst/>
          </a:prstGeom>
        </p:spPr>
      </p:pic>
      <p:pic>
        <p:nvPicPr>
          <p:cNvPr id="43" name="圖片 42">
            <a:extLst>
              <a:ext uri="{FF2B5EF4-FFF2-40B4-BE49-F238E27FC236}">
                <a16:creationId xmlns:a16="http://schemas.microsoft.com/office/drawing/2014/main" id="{64284C7A-B2D0-A94F-9308-3709A43D8E0E}"/>
              </a:ext>
            </a:extLst>
          </p:cNvPr>
          <p:cNvPicPr>
            <a:picLocks noChangeAspect="1"/>
          </p:cNvPicPr>
          <p:nvPr/>
        </p:nvPicPr>
        <p:blipFill>
          <a:blip r:embed="rId15"/>
          <a:stretch>
            <a:fillRect/>
          </a:stretch>
        </p:blipFill>
        <p:spPr>
          <a:xfrm>
            <a:off x="3389010" y="3859022"/>
            <a:ext cx="566057" cy="685800"/>
          </a:xfrm>
          <a:prstGeom prst="rect">
            <a:avLst/>
          </a:prstGeom>
        </p:spPr>
      </p:pic>
      <p:pic>
        <p:nvPicPr>
          <p:cNvPr id="44" name="圖片 43">
            <a:extLst>
              <a:ext uri="{FF2B5EF4-FFF2-40B4-BE49-F238E27FC236}">
                <a16:creationId xmlns:a16="http://schemas.microsoft.com/office/drawing/2014/main" id="{80A8DBAA-157F-334A-B228-F97E40A75280}"/>
              </a:ext>
            </a:extLst>
          </p:cNvPr>
          <p:cNvPicPr>
            <a:picLocks noChangeAspect="1"/>
          </p:cNvPicPr>
          <p:nvPr/>
        </p:nvPicPr>
        <p:blipFill>
          <a:blip r:embed="rId16"/>
          <a:stretch>
            <a:fillRect/>
          </a:stretch>
        </p:blipFill>
        <p:spPr>
          <a:xfrm>
            <a:off x="3390713" y="4568713"/>
            <a:ext cx="565850" cy="655195"/>
          </a:xfrm>
          <a:prstGeom prst="rect">
            <a:avLst/>
          </a:prstGeom>
        </p:spPr>
      </p:pic>
      <p:pic>
        <p:nvPicPr>
          <p:cNvPr id="45" name="圖片 44">
            <a:extLst>
              <a:ext uri="{FF2B5EF4-FFF2-40B4-BE49-F238E27FC236}">
                <a16:creationId xmlns:a16="http://schemas.microsoft.com/office/drawing/2014/main" id="{EA08EAC2-705B-9549-88BF-2CFEFB762300}"/>
              </a:ext>
            </a:extLst>
          </p:cNvPr>
          <p:cNvPicPr>
            <a:picLocks noChangeAspect="1"/>
          </p:cNvPicPr>
          <p:nvPr/>
        </p:nvPicPr>
        <p:blipFill>
          <a:blip r:embed="rId17"/>
          <a:stretch>
            <a:fillRect/>
          </a:stretch>
        </p:blipFill>
        <p:spPr>
          <a:xfrm>
            <a:off x="3399040" y="5246130"/>
            <a:ext cx="545996" cy="655195"/>
          </a:xfrm>
          <a:prstGeom prst="rect">
            <a:avLst/>
          </a:prstGeom>
        </p:spPr>
      </p:pic>
      <p:pic>
        <p:nvPicPr>
          <p:cNvPr id="46" name="圖片 45">
            <a:extLst>
              <a:ext uri="{FF2B5EF4-FFF2-40B4-BE49-F238E27FC236}">
                <a16:creationId xmlns:a16="http://schemas.microsoft.com/office/drawing/2014/main" id="{A42F74A0-2EB5-D34E-8646-364DE480A1B7}"/>
              </a:ext>
            </a:extLst>
          </p:cNvPr>
          <p:cNvPicPr>
            <a:picLocks noChangeAspect="1"/>
          </p:cNvPicPr>
          <p:nvPr/>
        </p:nvPicPr>
        <p:blipFill>
          <a:blip r:embed="rId18"/>
          <a:stretch>
            <a:fillRect/>
          </a:stretch>
        </p:blipFill>
        <p:spPr>
          <a:xfrm>
            <a:off x="3414613" y="5934725"/>
            <a:ext cx="533400" cy="647700"/>
          </a:xfrm>
          <a:prstGeom prst="rect">
            <a:avLst/>
          </a:prstGeom>
        </p:spPr>
      </p:pic>
      <p:pic>
        <p:nvPicPr>
          <p:cNvPr id="49" name="圖片 48">
            <a:extLst>
              <a:ext uri="{FF2B5EF4-FFF2-40B4-BE49-F238E27FC236}">
                <a16:creationId xmlns:a16="http://schemas.microsoft.com/office/drawing/2014/main" id="{42911620-656B-AA4D-954F-7DA52A8C697D}"/>
              </a:ext>
            </a:extLst>
          </p:cNvPr>
          <p:cNvPicPr>
            <a:picLocks noChangeAspect="1"/>
          </p:cNvPicPr>
          <p:nvPr/>
        </p:nvPicPr>
        <p:blipFill>
          <a:blip r:embed="rId19"/>
          <a:stretch>
            <a:fillRect/>
          </a:stretch>
        </p:blipFill>
        <p:spPr>
          <a:xfrm>
            <a:off x="5892602" y="3201538"/>
            <a:ext cx="510238" cy="629655"/>
          </a:xfrm>
          <a:prstGeom prst="rect">
            <a:avLst/>
          </a:prstGeom>
          <a:ln w="28575">
            <a:solidFill>
              <a:schemeClr val="accent1">
                <a:lumMod val="75000"/>
              </a:schemeClr>
            </a:solidFill>
          </a:ln>
        </p:spPr>
      </p:pic>
      <p:pic>
        <p:nvPicPr>
          <p:cNvPr id="50" name="圖片 49">
            <a:extLst>
              <a:ext uri="{FF2B5EF4-FFF2-40B4-BE49-F238E27FC236}">
                <a16:creationId xmlns:a16="http://schemas.microsoft.com/office/drawing/2014/main" id="{179B320E-1742-9246-9562-B66EDFA91FF6}"/>
              </a:ext>
            </a:extLst>
          </p:cNvPr>
          <p:cNvPicPr>
            <a:picLocks noChangeAspect="1"/>
          </p:cNvPicPr>
          <p:nvPr/>
        </p:nvPicPr>
        <p:blipFill>
          <a:blip r:embed="rId12"/>
          <a:stretch>
            <a:fillRect/>
          </a:stretch>
        </p:blipFill>
        <p:spPr>
          <a:xfrm>
            <a:off x="5907425" y="3877377"/>
            <a:ext cx="524431" cy="622762"/>
          </a:xfrm>
          <a:prstGeom prst="rect">
            <a:avLst/>
          </a:prstGeom>
        </p:spPr>
      </p:pic>
      <p:pic>
        <p:nvPicPr>
          <p:cNvPr id="51" name="圖片 50">
            <a:extLst>
              <a:ext uri="{FF2B5EF4-FFF2-40B4-BE49-F238E27FC236}">
                <a16:creationId xmlns:a16="http://schemas.microsoft.com/office/drawing/2014/main" id="{F46D11A7-5B1B-A340-8EB0-59B3BC831812}"/>
              </a:ext>
            </a:extLst>
          </p:cNvPr>
          <p:cNvPicPr>
            <a:picLocks noChangeAspect="1"/>
          </p:cNvPicPr>
          <p:nvPr/>
        </p:nvPicPr>
        <p:blipFill>
          <a:blip r:embed="rId3"/>
          <a:stretch>
            <a:fillRect/>
          </a:stretch>
        </p:blipFill>
        <p:spPr>
          <a:xfrm>
            <a:off x="5918723" y="4556425"/>
            <a:ext cx="513133" cy="653078"/>
          </a:xfrm>
          <a:prstGeom prst="rect">
            <a:avLst/>
          </a:prstGeom>
          <a:ln w="28575">
            <a:solidFill>
              <a:schemeClr val="accent1">
                <a:lumMod val="75000"/>
              </a:schemeClr>
            </a:solidFill>
          </a:ln>
        </p:spPr>
      </p:pic>
      <p:pic>
        <p:nvPicPr>
          <p:cNvPr id="52" name="圖片 51">
            <a:extLst>
              <a:ext uri="{FF2B5EF4-FFF2-40B4-BE49-F238E27FC236}">
                <a16:creationId xmlns:a16="http://schemas.microsoft.com/office/drawing/2014/main" id="{4772FE8B-FF31-2541-8ABB-E4B6F89ED747}"/>
              </a:ext>
            </a:extLst>
          </p:cNvPr>
          <p:cNvPicPr>
            <a:picLocks noChangeAspect="1"/>
          </p:cNvPicPr>
          <p:nvPr/>
        </p:nvPicPr>
        <p:blipFill>
          <a:blip r:embed="rId9"/>
          <a:stretch>
            <a:fillRect/>
          </a:stretch>
        </p:blipFill>
        <p:spPr>
          <a:xfrm>
            <a:off x="5890627" y="5275080"/>
            <a:ext cx="569349" cy="653077"/>
          </a:xfrm>
          <a:prstGeom prst="rect">
            <a:avLst/>
          </a:prstGeom>
          <a:ln w="28575">
            <a:solidFill>
              <a:schemeClr val="accent1">
                <a:lumMod val="75000"/>
              </a:schemeClr>
            </a:solidFill>
          </a:ln>
        </p:spPr>
      </p:pic>
      <p:pic>
        <p:nvPicPr>
          <p:cNvPr id="53" name="圖片 52">
            <a:extLst>
              <a:ext uri="{FF2B5EF4-FFF2-40B4-BE49-F238E27FC236}">
                <a16:creationId xmlns:a16="http://schemas.microsoft.com/office/drawing/2014/main" id="{892F5810-40BF-0D42-B89B-3260BECE21D9}"/>
              </a:ext>
            </a:extLst>
          </p:cNvPr>
          <p:cNvPicPr>
            <a:picLocks noChangeAspect="1"/>
          </p:cNvPicPr>
          <p:nvPr/>
        </p:nvPicPr>
        <p:blipFill>
          <a:blip r:embed="rId20"/>
          <a:stretch>
            <a:fillRect/>
          </a:stretch>
        </p:blipFill>
        <p:spPr>
          <a:xfrm>
            <a:off x="5925530" y="5973395"/>
            <a:ext cx="530491" cy="663114"/>
          </a:xfrm>
          <a:prstGeom prst="rect">
            <a:avLst/>
          </a:prstGeom>
        </p:spPr>
      </p:pic>
      <p:pic>
        <p:nvPicPr>
          <p:cNvPr id="55" name="圖片 54">
            <a:extLst>
              <a:ext uri="{FF2B5EF4-FFF2-40B4-BE49-F238E27FC236}">
                <a16:creationId xmlns:a16="http://schemas.microsoft.com/office/drawing/2014/main" id="{E6E0D6FF-0498-A643-A141-47BFB13B46E5}"/>
              </a:ext>
            </a:extLst>
          </p:cNvPr>
          <p:cNvPicPr>
            <a:picLocks noChangeAspect="1"/>
          </p:cNvPicPr>
          <p:nvPr/>
        </p:nvPicPr>
        <p:blipFill>
          <a:blip r:embed="rId21"/>
          <a:stretch>
            <a:fillRect/>
          </a:stretch>
        </p:blipFill>
        <p:spPr>
          <a:xfrm>
            <a:off x="6882357" y="3197694"/>
            <a:ext cx="536362" cy="654362"/>
          </a:xfrm>
          <a:prstGeom prst="rect">
            <a:avLst/>
          </a:prstGeom>
        </p:spPr>
      </p:pic>
      <p:pic>
        <p:nvPicPr>
          <p:cNvPr id="56" name="圖片 55">
            <a:extLst>
              <a:ext uri="{FF2B5EF4-FFF2-40B4-BE49-F238E27FC236}">
                <a16:creationId xmlns:a16="http://schemas.microsoft.com/office/drawing/2014/main" id="{AD6B5764-E98D-8546-9587-DAE6ABC589FB}"/>
              </a:ext>
            </a:extLst>
          </p:cNvPr>
          <p:cNvPicPr>
            <a:picLocks noChangeAspect="1"/>
          </p:cNvPicPr>
          <p:nvPr/>
        </p:nvPicPr>
        <p:blipFill>
          <a:blip r:embed="rId22"/>
          <a:stretch>
            <a:fillRect/>
          </a:stretch>
        </p:blipFill>
        <p:spPr>
          <a:xfrm>
            <a:off x="6866891" y="3870685"/>
            <a:ext cx="556590" cy="643899"/>
          </a:xfrm>
          <a:prstGeom prst="rect">
            <a:avLst/>
          </a:prstGeom>
        </p:spPr>
      </p:pic>
      <p:pic>
        <p:nvPicPr>
          <p:cNvPr id="57" name="圖片 56">
            <a:extLst>
              <a:ext uri="{FF2B5EF4-FFF2-40B4-BE49-F238E27FC236}">
                <a16:creationId xmlns:a16="http://schemas.microsoft.com/office/drawing/2014/main" id="{C8BAB4A8-0C3E-0144-9258-D72C3559805C}"/>
              </a:ext>
            </a:extLst>
          </p:cNvPr>
          <p:cNvPicPr>
            <a:picLocks noChangeAspect="1"/>
          </p:cNvPicPr>
          <p:nvPr/>
        </p:nvPicPr>
        <p:blipFill>
          <a:blip r:embed="rId6"/>
          <a:stretch>
            <a:fillRect/>
          </a:stretch>
        </p:blipFill>
        <p:spPr>
          <a:xfrm>
            <a:off x="6885947" y="4541232"/>
            <a:ext cx="519638" cy="643899"/>
          </a:xfrm>
          <a:prstGeom prst="rect">
            <a:avLst/>
          </a:prstGeom>
          <a:ln w="28575">
            <a:solidFill>
              <a:schemeClr val="accent1">
                <a:lumMod val="75000"/>
              </a:schemeClr>
            </a:solidFill>
          </a:ln>
        </p:spPr>
      </p:pic>
      <p:pic>
        <p:nvPicPr>
          <p:cNvPr id="60" name="圖片 59">
            <a:extLst>
              <a:ext uri="{FF2B5EF4-FFF2-40B4-BE49-F238E27FC236}">
                <a16:creationId xmlns:a16="http://schemas.microsoft.com/office/drawing/2014/main" id="{740DB0CF-EE71-7841-98B5-AF6E60B769FC}"/>
              </a:ext>
            </a:extLst>
          </p:cNvPr>
          <p:cNvPicPr>
            <a:picLocks noChangeAspect="1"/>
          </p:cNvPicPr>
          <p:nvPr/>
        </p:nvPicPr>
        <p:blipFill>
          <a:blip r:embed="rId23"/>
          <a:stretch>
            <a:fillRect/>
          </a:stretch>
        </p:blipFill>
        <p:spPr>
          <a:xfrm>
            <a:off x="6889221" y="5224071"/>
            <a:ext cx="519638" cy="655196"/>
          </a:xfrm>
          <a:prstGeom prst="rect">
            <a:avLst/>
          </a:prstGeom>
        </p:spPr>
      </p:pic>
      <p:pic>
        <p:nvPicPr>
          <p:cNvPr id="61" name="圖片 60">
            <a:extLst>
              <a:ext uri="{FF2B5EF4-FFF2-40B4-BE49-F238E27FC236}">
                <a16:creationId xmlns:a16="http://schemas.microsoft.com/office/drawing/2014/main" id="{77B287A7-DE8D-4046-A43F-C33AAE48AC66}"/>
              </a:ext>
            </a:extLst>
          </p:cNvPr>
          <p:cNvPicPr>
            <a:picLocks noChangeAspect="1"/>
          </p:cNvPicPr>
          <p:nvPr/>
        </p:nvPicPr>
        <p:blipFill>
          <a:blip r:embed="rId24"/>
          <a:stretch>
            <a:fillRect/>
          </a:stretch>
        </p:blipFill>
        <p:spPr>
          <a:xfrm>
            <a:off x="6860090" y="5932975"/>
            <a:ext cx="558629" cy="679118"/>
          </a:xfrm>
          <a:prstGeom prst="rect">
            <a:avLst/>
          </a:prstGeom>
        </p:spPr>
      </p:pic>
      <p:pic>
        <p:nvPicPr>
          <p:cNvPr id="63" name="圖片 62">
            <a:extLst>
              <a:ext uri="{FF2B5EF4-FFF2-40B4-BE49-F238E27FC236}">
                <a16:creationId xmlns:a16="http://schemas.microsoft.com/office/drawing/2014/main" id="{1B15500D-4657-CB44-9BB5-859142ABC697}"/>
              </a:ext>
            </a:extLst>
          </p:cNvPr>
          <p:cNvPicPr>
            <a:picLocks noChangeAspect="1"/>
          </p:cNvPicPr>
          <p:nvPr/>
        </p:nvPicPr>
        <p:blipFill>
          <a:blip r:embed="rId25"/>
          <a:stretch>
            <a:fillRect/>
          </a:stretch>
        </p:blipFill>
        <p:spPr>
          <a:xfrm>
            <a:off x="7924384" y="3197694"/>
            <a:ext cx="536355" cy="636922"/>
          </a:xfrm>
          <a:prstGeom prst="rect">
            <a:avLst/>
          </a:prstGeom>
        </p:spPr>
      </p:pic>
      <p:pic>
        <p:nvPicPr>
          <p:cNvPr id="66" name="圖片 65">
            <a:extLst>
              <a:ext uri="{FF2B5EF4-FFF2-40B4-BE49-F238E27FC236}">
                <a16:creationId xmlns:a16="http://schemas.microsoft.com/office/drawing/2014/main" id="{1B1A1100-BB2C-4043-A7EE-A2664A8853C1}"/>
              </a:ext>
            </a:extLst>
          </p:cNvPr>
          <p:cNvPicPr>
            <a:picLocks noChangeAspect="1"/>
          </p:cNvPicPr>
          <p:nvPr/>
        </p:nvPicPr>
        <p:blipFill>
          <a:blip r:embed="rId19"/>
          <a:stretch>
            <a:fillRect/>
          </a:stretch>
        </p:blipFill>
        <p:spPr>
          <a:xfrm>
            <a:off x="7915492" y="3891446"/>
            <a:ext cx="545247" cy="672858"/>
          </a:xfrm>
          <a:prstGeom prst="rect">
            <a:avLst/>
          </a:prstGeom>
          <a:ln w="28575">
            <a:solidFill>
              <a:schemeClr val="accent1">
                <a:lumMod val="75000"/>
              </a:schemeClr>
            </a:solidFill>
          </a:ln>
        </p:spPr>
      </p:pic>
      <p:pic>
        <p:nvPicPr>
          <p:cNvPr id="71" name="圖片 70">
            <a:extLst>
              <a:ext uri="{FF2B5EF4-FFF2-40B4-BE49-F238E27FC236}">
                <a16:creationId xmlns:a16="http://schemas.microsoft.com/office/drawing/2014/main" id="{1985F67C-A512-0F4F-AA6C-AABF16098871}"/>
              </a:ext>
            </a:extLst>
          </p:cNvPr>
          <p:cNvPicPr>
            <a:picLocks noChangeAspect="1"/>
          </p:cNvPicPr>
          <p:nvPr/>
        </p:nvPicPr>
        <p:blipFill>
          <a:blip r:embed="rId26"/>
          <a:stretch>
            <a:fillRect/>
          </a:stretch>
        </p:blipFill>
        <p:spPr>
          <a:xfrm>
            <a:off x="7915655" y="4583034"/>
            <a:ext cx="545084" cy="675430"/>
          </a:xfrm>
          <a:prstGeom prst="rect">
            <a:avLst/>
          </a:prstGeom>
          <a:ln w="28575">
            <a:solidFill>
              <a:schemeClr val="accent1">
                <a:lumMod val="75000"/>
              </a:schemeClr>
            </a:solidFill>
          </a:ln>
        </p:spPr>
      </p:pic>
      <p:pic>
        <p:nvPicPr>
          <p:cNvPr id="72" name="圖片 71">
            <a:extLst>
              <a:ext uri="{FF2B5EF4-FFF2-40B4-BE49-F238E27FC236}">
                <a16:creationId xmlns:a16="http://schemas.microsoft.com/office/drawing/2014/main" id="{E0E77694-6A98-3648-A372-D76BCFAD872E}"/>
              </a:ext>
            </a:extLst>
          </p:cNvPr>
          <p:cNvPicPr>
            <a:picLocks noChangeAspect="1"/>
          </p:cNvPicPr>
          <p:nvPr/>
        </p:nvPicPr>
        <p:blipFill>
          <a:blip r:embed="rId27"/>
          <a:stretch>
            <a:fillRect/>
          </a:stretch>
        </p:blipFill>
        <p:spPr>
          <a:xfrm>
            <a:off x="7911149" y="5285500"/>
            <a:ext cx="545084" cy="639881"/>
          </a:xfrm>
          <a:prstGeom prst="rect">
            <a:avLst/>
          </a:prstGeom>
        </p:spPr>
      </p:pic>
      <p:pic>
        <p:nvPicPr>
          <p:cNvPr id="73" name="圖片 72">
            <a:extLst>
              <a:ext uri="{FF2B5EF4-FFF2-40B4-BE49-F238E27FC236}">
                <a16:creationId xmlns:a16="http://schemas.microsoft.com/office/drawing/2014/main" id="{AA016D33-98B8-7843-8CD1-8316AA2B541C}"/>
              </a:ext>
            </a:extLst>
          </p:cNvPr>
          <p:cNvPicPr>
            <a:picLocks noChangeAspect="1"/>
          </p:cNvPicPr>
          <p:nvPr/>
        </p:nvPicPr>
        <p:blipFill>
          <a:blip r:embed="rId28"/>
          <a:stretch>
            <a:fillRect/>
          </a:stretch>
        </p:blipFill>
        <p:spPr>
          <a:xfrm>
            <a:off x="7924384" y="5952417"/>
            <a:ext cx="557506" cy="653078"/>
          </a:xfrm>
          <a:prstGeom prst="rect">
            <a:avLst/>
          </a:prstGeom>
        </p:spPr>
      </p:pic>
      <p:sp>
        <p:nvSpPr>
          <p:cNvPr id="54" name="文字方塊 53">
            <a:extLst>
              <a:ext uri="{FF2B5EF4-FFF2-40B4-BE49-F238E27FC236}">
                <a16:creationId xmlns:a16="http://schemas.microsoft.com/office/drawing/2014/main" id="{72E18715-3C85-2F41-BC4C-EC2A9FF57984}"/>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p:spTree>
    <p:extLst>
      <p:ext uri="{BB962C8B-B14F-4D97-AF65-F5344CB8AC3E}">
        <p14:creationId xmlns:p14="http://schemas.microsoft.com/office/powerpoint/2010/main" val="96324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B68F1B0-D6D0-E342-93A7-E542F5C94717}"/>
                  </a:ext>
                </a:extLst>
              </p:cNvPr>
              <p:cNvSpPr txBox="1"/>
              <p:nvPr/>
            </p:nvSpPr>
            <p:spPr>
              <a:xfrm>
                <a:off x="304479" y="2700895"/>
                <a:ext cx="992097" cy="523220"/>
              </a:xfrm>
              <a:prstGeom prst="rect">
                <a:avLst/>
              </a:prstGeom>
              <a:noFill/>
            </p:spPr>
            <p:txBody>
              <a:bodyPr wrap="square" rtlCol="0">
                <a:spAutoFit/>
              </a:bodyPr>
              <a:lstStyle/>
              <a:p>
                <a:pPr algn="ctr"/>
                <a:r>
                  <a:rPr kumimoji="1" lang="en-US" altLang="zh-TW" sz="1400" dirty="0"/>
                  <a:t>Probe </a:t>
                </a:r>
                <a14:m>
                  <m:oMath xmlns:m="http://schemas.openxmlformats.org/officeDocument/2006/math">
                    <m:r>
                      <a:rPr lang="en-US" altLang="zh-TW" sz="1400" i="1" dirty="0">
                        <a:latin typeface="Cambria Math" panose="02040503050406030204" pitchFamily="18" charset="0"/>
                      </a:rPr>
                      <m:t>𝑝</m:t>
                    </m:r>
                  </m:oMath>
                </a14:m>
                <a:endParaRPr kumimoji="1" lang="en-US" altLang="zh-TW" sz="1400" dirty="0"/>
              </a:p>
              <a:p>
                <a:pPr algn="ctr"/>
                <a:r>
                  <a:rPr lang="en-US" altLang="zh-TW" sz="1400" dirty="0"/>
                  <a:t>(#379)</a:t>
                </a:r>
                <a:endParaRPr kumimoji="1" lang="en-US" altLang="zh-TW" sz="1400" dirty="0"/>
              </a:p>
            </p:txBody>
          </p:sp>
        </mc:Choice>
        <mc:Fallback xmlns="">
          <p:sp>
            <p:nvSpPr>
              <p:cNvPr id="5" name="文字方塊 4">
                <a:extLst>
                  <a:ext uri="{FF2B5EF4-FFF2-40B4-BE49-F238E27FC236}">
                    <a16:creationId xmlns:a16="http://schemas.microsoft.com/office/drawing/2014/main" id="{CB68F1B0-D6D0-E342-93A7-E542F5C94717}"/>
                  </a:ext>
                </a:extLst>
              </p:cNvPr>
              <p:cNvSpPr txBox="1">
                <a:spLocks noRot="1" noChangeAspect="1" noMove="1" noResize="1" noEditPoints="1" noAdjustHandles="1" noChangeArrowheads="1" noChangeShapeType="1" noTextEdit="1"/>
              </p:cNvSpPr>
              <p:nvPr/>
            </p:nvSpPr>
            <p:spPr>
              <a:xfrm>
                <a:off x="304479" y="2700895"/>
                <a:ext cx="992097" cy="523220"/>
              </a:xfrm>
              <a:prstGeom prst="rect">
                <a:avLst/>
              </a:prstGeom>
              <a:blipFill>
                <a:blip r:embed="rId3"/>
                <a:stretch>
                  <a:fillRect t="-2381" b="-9524"/>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4"/>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7"/>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941326" y="2852936"/>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8"/>
          <a:stretch>
            <a:fillRect/>
          </a:stretch>
        </p:blipFill>
        <p:spPr>
          <a:xfrm>
            <a:off x="297354" y="1511732"/>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9"/>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10"/>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1"/>
          <a:stretch>
            <a:fillRect/>
          </a:stretch>
        </p:blipFill>
        <p:spPr>
          <a:xfrm>
            <a:off x="315405" y="3269851"/>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extLst>
              <p:ext uri="{D42A27DB-BD31-4B8C-83A1-F6EECF244321}">
                <p14:modId xmlns:p14="http://schemas.microsoft.com/office/powerpoint/2010/main" val="3755280062"/>
              </p:ext>
            </p:extLst>
          </p:nvPr>
        </p:nvGraphicFramePr>
        <p:xfrm>
          <a:off x="1537227" y="2217856"/>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extLst>
              <p:ext uri="{D42A27DB-BD31-4B8C-83A1-F6EECF244321}">
                <p14:modId xmlns:p14="http://schemas.microsoft.com/office/powerpoint/2010/main" val="87665182"/>
              </p:ext>
            </p:extLst>
          </p:nvPr>
        </p:nvGraphicFramePr>
        <p:xfrm>
          <a:off x="1617907" y="2162297"/>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2"/>
                <a:stretch>
                  <a:fillRect t="-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DEB7F1E2-FB35-4D49-B2D2-65D7F194EA9C}"/>
                  </a:ext>
                </a:extLst>
              </p:cNvPr>
              <p:cNvSpPr txBox="1"/>
              <p:nvPr/>
            </p:nvSpPr>
            <p:spPr>
              <a:xfrm>
                <a:off x="-22711" y="4412818"/>
                <a:ext cx="1650239" cy="307777"/>
              </a:xfrm>
              <a:prstGeom prst="rect">
                <a:avLst/>
              </a:prstGeom>
              <a:noFill/>
            </p:spPr>
            <p:txBody>
              <a:bodyPr wrap="square" rtlCol="0">
                <a:spAutoFit/>
              </a:bodyPr>
              <a:lstStyle/>
              <a:p>
                <a:pPr algn="ctr"/>
                <a:r>
                  <a:rPr kumimoji="1" lang="en-US" altLang="zh-TW" sz="1400" dirty="0"/>
                  <a:t>Flipped probe </a:t>
                </a:r>
                <a14:m>
                  <m:oMath xmlns:m="http://schemas.openxmlformats.org/officeDocument/2006/math">
                    <m:sSup>
                      <m:sSupPr>
                        <m:ctrlPr>
                          <a:rPr kumimoji="1" lang="en-US" altLang="zh-TW" sz="1400" i="1" smtClean="0">
                            <a:latin typeface="Cambria Math" panose="02040503050406030204" pitchFamily="18" charset="0"/>
                          </a:rPr>
                        </m:ctrlPr>
                      </m:sSupPr>
                      <m:e>
                        <m:r>
                          <a:rPr kumimoji="1" lang="en-US" altLang="zh-TW" sz="1400" b="0" i="1" smtClean="0">
                            <a:latin typeface="Cambria Math" panose="02040503050406030204" pitchFamily="18" charset="0"/>
                          </a:rPr>
                          <m:t>𝑝</m:t>
                        </m:r>
                      </m:e>
                      <m:sup>
                        <m:r>
                          <a:rPr kumimoji="1" lang="en-US" altLang="zh-TW" sz="1400" b="0" i="1" smtClean="0">
                            <a:latin typeface="Cambria Math" panose="02040503050406030204" pitchFamily="18" charset="0"/>
                          </a:rPr>
                          <m:t>′</m:t>
                        </m:r>
                      </m:sup>
                    </m:sSup>
                  </m:oMath>
                </a14:m>
                <a:endParaRPr kumimoji="1" lang="en-US" altLang="zh-TW" sz="1400" dirty="0"/>
              </a:p>
            </p:txBody>
          </p:sp>
        </mc:Choice>
        <mc:Fallback xmlns="">
          <p:sp>
            <p:nvSpPr>
              <p:cNvPr id="69" name="文字方塊 68">
                <a:extLst>
                  <a:ext uri="{FF2B5EF4-FFF2-40B4-BE49-F238E27FC236}">
                    <a16:creationId xmlns:a16="http://schemas.microsoft.com/office/drawing/2014/main" id="{DEB7F1E2-FB35-4D49-B2D2-65D7F194EA9C}"/>
                  </a:ext>
                </a:extLst>
              </p:cNvPr>
              <p:cNvSpPr txBox="1">
                <a:spLocks noRot="1" noChangeAspect="1" noMove="1" noResize="1" noEditPoints="1" noAdjustHandles="1" noChangeArrowheads="1" noChangeShapeType="1" noTextEdit="1"/>
              </p:cNvSpPr>
              <p:nvPr/>
            </p:nvSpPr>
            <p:spPr>
              <a:xfrm>
                <a:off x="-22711" y="4412818"/>
                <a:ext cx="1650239" cy="307777"/>
              </a:xfrm>
              <a:prstGeom prst="rect">
                <a:avLst/>
              </a:prstGeom>
              <a:blipFill>
                <a:blip r:embed="rId13"/>
                <a:stretch>
                  <a:fillRect b="-15385"/>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D55B1938-8B15-D44C-BFE4-0494886A4D63}"/>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356937A-F95C-B941-B968-3CF1DDB7B2A2}"/>
                  </a:ext>
                </a:extLst>
              </p:cNvPr>
              <p:cNvSpPr txBox="1"/>
              <p:nvPr/>
            </p:nvSpPr>
            <p:spPr>
              <a:xfrm>
                <a:off x="218695" y="5345830"/>
                <a:ext cx="2423805" cy="355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i="1">
                              <a:latin typeface="Cambria Math" panose="02040503050406030204" pitchFamily="18" charset="0"/>
                            </a:rPr>
                            <m:t>𝑑</m:t>
                          </m:r>
                        </m:e>
                        <m:sup>
                          <m:r>
                            <a:rPr lang="en-US" altLang="zh-TW" i="1">
                              <a:latin typeface="Cambria Math" panose="02040503050406030204" pitchFamily="18" charset="0"/>
                            </a:rPr>
                            <m:t>∗</m:t>
                          </m:r>
                        </m:sup>
                      </m:sSup>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𝐶</m:t>
                          </m:r>
                        </m:sub>
                      </m:sSub>
                      <m: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𝜆</m:t>
                      </m:r>
                      <m:r>
                        <a:rPr lang="en-US" altLang="zh-TW" b="0" i="1" smtClean="0">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𝐽</m:t>
                          </m:r>
                        </m:sub>
                      </m:sSub>
                    </m:oMath>
                  </m:oMathPara>
                </a14:m>
                <a:endParaRPr kumimoji="1" lang="zh-TW" altLang="en-US" dirty="0"/>
              </a:p>
            </p:txBody>
          </p:sp>
        </mc:Choice>
        <mc:Fallback xmlns="">
          <p:sp>
            <p:nvSpPr>
              <p:cNvPr id="28" name="文字方塊 27">
                <a:extLst>
                  <a:ext uri="{FF2B5EF4-FFF2-40B4-BE49-F238E27FC236}">
                    <a16:creationId xmlns:a16="http://schemas.microsoft.com/office/drawing/2014/main" id="{A356937A-F95C-B941-B968-3CF1DDB7B2A2}"/>
                  </a:ext>
                </a:extLst>
              </p:cNvPr>
              <p:cNvSpPr txBox="1">
                <a:spLocks noRot="1" noChangeAspect="1" noMove="1" noResize="1" noEditPoints="1" noAdjustHandles="1" noChangeArrowheads="1" noChangeShapeType="1" noTextEdit="1"/>
              </p:cNvSpPr>
              <p:nvPr/>
            </p:nvSpPr>
            <p:spPr>
              <a:xfrm>
                <a:off x="218695" y="5345830"/>
                <a:ext cx="2423805" cy="355867"/>
              </a:xfrm>
              <a:prstGeom prst="rect">
                <a:avLst/>
              </a:prstGeom>
              <a:blipFill>
                <a:blip r:embed="rId14"/>
                <a:stretch>
                  <a:fillRect b="-6897"/>
                </a:stretch>
              </a:blipFill>
            </p:spPr>
            <p:txBody>
              <a:bodyPr/>
              <a:lstStyle/>
              <a:p>
                <a:r>
                  <a:rPr lang="zh-TW" altLang="en-US">
                    <a:noFill/>
                  </a:rPr>
                  <a:t> </a:t>
                </a:r>
              </a:p>
            </p:txBody>
          </p:sp>
        </mc:Fallback>
      </mc:AlternateContent>
      <p:pic>
        <p:nvPicPr>
          <p:cNvPr id="34" name="圖片 33">
            <a:extLst>
              <a:ext uri="{FF2B5EF4-FFF2-40B4-BE49-F238E27FC236}">
                <a16:creationId xmlns:a16="http://schemas.microsoft.com/office/drawing/2014/main" id="{75CF6B3D-83EA-D84A-952F-A8F4C5C58EE9}"/>
              </a:ext>
            </a:extLst>
          </p:cNvPr>
          <p:cNvPicPr>
            <a:picLocks noChangeAspect="1"/>
          </p:cNvPicPr>
          <p:nvPr/>
        </p:nvPicPr>
        <p:blipFill>
          <a:blip r:embed="rId15"/>
          <a:stretch>
            <a:fillRect/>
          </a:stretch>
        </p:blipFill>
        <p:spPr>
          <a:xfrm>
            <a:off x="4704205" y="3173649"/>
            <a:ext cx="562496" cy="667964"/>
          </a:xfrm>
          <a:prstGeom prst="rect">
            <a:avLst/>
          </a:prstGeom>
          <a:ln w="28575">
            <a:noFill/>
          </a:ln>
        </p:spPr>
      </p:pic>
      <p:pic>
        <p:nvPicPr>
          <p:cNvPr id="35" name="圖片 34">
            <a:extLst>
              <a:ext uri="{FF2B5EF4-FFF2-40B4-BE49-F238E27FC236}">
                <a16:creationId xmlns:a16="http://schemas.microsoft.com/office/drawing/2014/main" id="{2A7705D8-2801-1744-B1C8-DCF6E9F264AE}"/>
              </a:ext>
            </a:extLst>
          </p:cNvPr>
          <p:cNvPicPr>
            <a:picLocks noChangeAspect="1"/>
          </p:cNvPicPr>
          <p:nvPr/>
        </p:nvPicPr>
        <p:blipFill>
          <a:blip r:embed="rId10"/>
          <a:stretch>
            <a:fillRect/>
          </a:stretch>
        </p:blipFill>
        <p:spPr>
          <a:xfrm>
            <a:off x="4699757" y="3841552"/>
            <a:ext cx="556590" cy="638441"/>
          </a:xfrm>
          <a:prstGeom prst="rect">
            <a:avLst/>
          </a:prstGeom>
          <a:ln w="28575">
            <a:solidFill>
              <a:schemeClr val="accent1">
                <a:lumMod val="75000"/>
              </a:schemeClr>
            </a:solidFill>
          </a:ln>
        </p:spPr>
      </p:pic>
      <p:pic>
        <p:nvPicPr>
          <p:cNvPr id="36" name="圖片 35">
            <a:extLst>
              <a:ext uri="{FF2B5EF4-FFF2-40B4-BE49-F238E27FC236}">
                <a16:creationId xmlns:a16="http://schemas.microsoft.com/office/drawing/2014/main" id="{1C4DCF32-6D67-EC45-BD36-D36F4524E615}"/>
              </a:ext>
            </a:extLst>
          </p:cNvPr>
          <p:cNvPicPr>
            <a:picLocks noChangeAspect="1"/>
          </p:cNvPicPr>
          <p:nvPr/>
        </p:nvPicPr>
        <p:blipFill>
          <a:blip r:embed="rId7"/>
          <a:stretch>
            <a:fillRect/>
          </a:stretch>
        </p:blipFill>
        <p:spPr>
          <a:xfrm>
            <a:off x="4707205" y="4498335"/>
            <a:ext cx="545576" cy="676040"/>
          </a:xfrm>
          <a:prstGeom prst="rect">
            <a:avLst/>
          </a:prstGeom>
          <a:ln w="28575">
            <a:solidFill>
              <a:schemeClr val="accent1">
                <a:lumMod val="75000"/>
              </a:schemeClr>
            </a:solidFill>
          </a:ln>
        </p:spPr>
      </p:pic>
      <p:pic>
        <p:nvPicPr>
          <p:cNvPr id="37" name="圖片 36">
            <a:extLst>
              <a:ext uri="{FF2B5EF4-FFF2-40B4-BE49-F238E27FC236}">
                <a16:creationId xmlns:a16="http://schemas.microsoft.com/office/drawing/2014/main" id="{073E7AC7-0BCE-7844-A498-248FDE020EA6}"/>
              </a:ext>
            </a:extLst>
          </p:cNvPr>
          <p:cNvPicPr>
            <a:picLocks noChangeAspect="1"/>
          </p:cNvPicPr>
          <p:nvPr/>
        </p:nvPicPr>
        <p:blipFill>
          <a:blip r:embed="rId16"/>
          <a:stretch>
            <a:fillRect/>
          </a:stretch>
        </p:blipFill>
        <p:spPr>
          <a:xfrm>
            <a:off x="4692123" y="5199634"/>
            <a:ext cx="575263" cy="714119"/>
          </a:xfrm>
          <a:prstGeom prst="rect">
            <a:avLst/>
          </a:prstGeom>
        </p:spPr>
      </p:pic>
      <p:pic>
        <p:nvPicPr>
          <p:cNvPr id="38" name="圖片 37">
            <a:extLst>
              <a:ext uri="{FF2B5EF4-FFF2-40B4-BE49-F238E27FC236}">
                <a16:creationId xmlns:a16="http://schemas.microsoft.com/office/drawing/2014/main" id="{BE54BF2E-6C73-5D40-88B1-DEF735E1A333}"/>
              </a:ext>
            </a:extLst>
          </p:cNvPr>
          <p:cNvPicPr>
            <a:picLocks noChangeAspect="1"/>
          </p:cNvPicPr>
          <p:nvPr/>
        </p:nvPicPr>
        <p:blipFill>
          <a:blip r:embed="rId4"/>
          <a:stretch>
            <a:fillRect/>
          </a:stretch>
        </p:blipFill>
        <p:spPr>
          <a:xfrm>
            <a:off x="4699757" y="5938202"/>
            <a:ext cx="558800" cy="711200"/>
          </a:xfrm>
          <a:prstGeom prst="rect">
            <a:avLst/>
          </a:prstGeom>
          <a:ln w="28575">
            <a:solidFill>
              <a:schemeClr val="accent1">
                <a:lumMod val="75000"/>
              </a:schemeClr>
            </a:solidFill>
          </a:ln>
        </p:spPr>
      </p:pic>
      <p:sp>
        <p:nvSpPr>
          <p:cNvPr id="41" name="文字方塊 40">
            <a:extLst>
              <a:ext uri="{FF2B5EF4-FFF2-40B4-BE49-F238E27FC236}">
                <a16:creationId xmlns:a16="http://schemas.microsoft.com/office/drawing/2014/main" id="{D3DDBFCE-A897-9342-8231-A2E68BA5B2A9}"/>
              </a:ext>
            </a:extLst>
          </p:cNvPr>
          <p:cNvSpPr txBox="1"/>
          <p:nvPr/>
        </p:nvSpPr>
        <p:spPr>
          <a:xfrm>
            <a:off x="4768887" y="6633799"/>
            <a:ext cx="433132" cy="307777"/>
          </a:xfrm>
          <a:prstGeom prst="rect">
            <a:avLst/>
          </a:prstGeom>
          <a:noFill/>
        </p:spPr>
        <p:txBody>
          <a:bodyPr wrap="none" rtlCol="0">
            <a:spAutoFit/>
          </a:bodyPr>
          <a:lstStyle/>
          <a:p>
            <a:pPr algn="ctr"/>
            <a:r>
              <a:rPr kumimoji="1" lang="en-US" altLang="zh-TW" sz="1400" dirty="0"/>
              <a:t>0.4</a:t>
            </a:r>
            <a:endParaRPr kumimoji="1" lang="zh-TW" altLang="en-US" sz="1400" dirty="0"/>
          </a:p>
        </p:txBody>
      </p:sp>
      <p:pic>
        <p:nvPicPr>
          <p:cNvPr id="42" name="圖片 41">
            <a:extLst>
              <a:ext uri="{FF2B5EF4-FFF2-40B4-BE49-F238E27FC236}">
                <a16:creationId xmlns:a16="http://schemas.microsoft.com/office/drawing/2014/main" id="{96EF3A3C-171B-CD4E-9948-BA5303B997FC}"/>
              </a:ext>
            </a:extLst>
          </p:cNvPr>
          <p:cNvPicPr>
            <a:picLocks noChangeAspect="1"/>
          </p:cNvPicPr>
          <p:nvPr/>
        </p:nvPicPr>
        <p:blipFill>
          <a:blip r:embed="rId17"/>
          <a:stretch>
            <a:fillRect/>
          </a:stretch>
        </p:blipFill>
        <p:spPr>
          <a:xfrm>
            <a:off x="3403860" y="3202238"/>
            <a:ext cx="536358" cy="649818"/>
          </a:xfrm>
          <a:prstGeom prst="rect">
            <a:avLst/>
          </a:prstGeom>
        </p:spPr>
      </p:pic>
      <p:pic>
        <p:nvPicPr>
          <p:cNvPr id="43" name="圖片 42">
            <a:extLst>
              <a:ext uri="{FF2B5EF4-FFF2-40B4-BE49-F238E27FC236}">
                <a16:creationId xmlns:a16="http://schemas.microsoft.com/office/drawing/2014/main" id="{64284C7A-B2D0-A94F-9308-3709A43D8E0E}"/>
              </a:ext>
            </a:extLst>
          </p:cNvPr>
          <p:cNvPicPr>
            <a:picLocks noChangeAspect="1"/>
          </p:cNvPicPr>
          <p:nvPr/>
        </p:nvPicPr>
        <p:blipFill>
          <a:blip r:embed="rId18"/>
          <a:stretch>
            <a:fillRect/>
          </a:stretch>
        </p:blipFill>
        <p:spPr>
          <a:xfrm>
            <a:off x="3389010" y="3859022"/>
            <a:ext cx="566057" cy="685800"/>
          </a:xfrm>
          <a:prstGeom prst="rect">
            <a:avLst/>
          </a:prstGeom>
        </p:spPr>
      </p:pic>
      <p:pic>
        <p:nvPicPr>
          <p:cNvPr id="44" name="圖片 43">
            <a:extLst>
              <a:ext uri="{FF2B5EF4-FFF2-40B4-BE49-F238E27FC236}">
                <a16:creationId xmlns:a16="http://schemas.microsoft.com/office/drawing/2014/main" id="{80A8DBAA-157F-334A-B228-F97E40A75280}"/>
              </a:ext>
            </a:extLst>
          </p:cNvPr>
          <p:cNvPicPr>
            <a:picLocks noChangeAspect="1"/>
          </p:cNvPicPr>
          <p:nvPr/>
        </p:nvPicPr>
        <p:blipFill>
          <a:blip r:embed="rId19"/>
          <a:stretch>
            <a:fillRect/>
          </a:stretch>
        </p:blipFill>
        <p:spPr>
          <a:xfrm>
            <a:off x="3390713" y="4568713"/>
            <a:ext cx="565850" cy="655195"/>
          </a:xfrm>
          <a:prstGeom prst="rect">
            <a:avLst/>
          </a:prstGeom>
        </p:spPr>
      </p:pic>
      <p:pic>
        <p:nvPicPr>
          <p:cNvPr id="45" name="圖片 44">
            <a:extLst>
              <a:ext uri="{FF2B5EF4-FFF2-40B4-BE49-F238E27FC236}">
                <a16:creationId xmlns:a16="http://schemas.microsoft.com/office/drawing/2014/main" id="{EA08EAC2-705B-9549-88BF-2CFEFB762300}"/>
              </a:ext>
            </a:extLst>
          </p:cNvPr>
          <p:cNvPicPr>
            <a:picLocks noChangeAspect="1"/>
          </p:cNvPicPr>
          <p:nvPr/>
        </p:nvPicPr>
        <p:blipFill>
          <a:blip r:embed="rId20"/>
          <a:stretch>
            <a:fillRect/>
          </a:stretch>
        </p:blipFill>
        <p:spPr>
          <a:xfrm>
            <a:off x="3399040" y="5246130"/>
            <a:ext cx="545996" cy="655195"/>
          </a:xfrm>
          <a:prstGeom prst="rect">
            <a:avLst/>
          </a:prstGeom>
        </p:spPr>
      </p:pic>
      <p:pic>
        <p:nvPicPr>
          <p:cNvPr id="46" name="圖片 45">
            <a:extLst>
              <a:ext uri="{FF2B5EF4-FFF2-40B4-BE49-F238E27FC236}">
                <a16:creationId xmlns:a16="http://schemas.microsoft.com/office/drawing/2014/main" id="{A42F74A0-2EB5-D34E-8646-364DE480A1B7}"/>
              </a:ext>
            </a:extLst>
          </p:cNvPr>
          <p:cNvPicPr>
            <a:picLocks noChangeAspect="1"/>
          </p:cNvPicPr>
          <p:nvPr/>
        </p:nvPicPr>
        <p:blipFill>
          <a:blip r:embed="rId21"/>
          <a:stretch>
            <a:fillRect/>
          </a:stretch>
        </p:blipFill>
        <p:spPr>
          <a:xfrm>
            <a:off x="3414613" y="5934725"/>
            <a:ext cx="533400" cy="647700"/>
          </a:xfrm>
          <a:prstGeom prst="rect">
            <a:avLst/>
          </a:prstGeom>
        </p:spPr>
      </p:pic>
      <p:sp>
        <p:nvSpPr>
          <p:cNvPr id="48" name="文字方塊 47">
            <a:extLst>
              <a:ext uri="{FF2B5EF4-FFF2-40B4-BE49-F238E27FC236}">
                <a16:creationId xmlns:a16="http://schemas.microsoft.com/office/drawing/2014/main" id="{30D07A1B-58F0-7B4C-A274-6FA4B10AF639}"/>
              </a:ext>
            </a:extLst>
          </p:cNvPr>
          <p:cNvSpPr txBox="1"/>
          <p:nvPr/>
        </p:nvSpPr>
        <p:spPr>
          <a:xfrm>
            <a:off x="3536269" y="6621338"/>
            <a:ext cx="284052" cy="307777"/>
          </a:xfrm>
          <a:prstGeom prst="rect">
            <a:avLst/>
          </a:prstGeom>
          <a:noFill/>
        </p:spPr>
        <p:txBody>
          <a:bodyPr wrap="none" rtlCol="0">
            <a:spAutoFit/>
          </a:bodyPr>
          <a:lstStyle/>
          <a:p>
            <a:pPr algn="ctr"/>
            <a:r>
              <a:rPr kumimoji="1" lang="en-US" altLang="zh-TW" sz="1400" dirty="0"/>
              <a:t>1</a:t>
            </a:r>
            <a:endParaRPr kumimoji="1" lang="zh-TW" altLang="en-US" sz="1400" dirty="0"/>
          </a:p>
        </p:txBody>
      </p:sp>
      <p:pic>
        <p:nvPicPr>
          <p:cNvPr id="49" name="圖片 48">
            <a:extLst>
              <a:ext uri="{FF2B5EF4-FFF2-40B4-BE49-F238E27FC236}">
                <a16:creationId xmlns:a16="http://schemas.microsoft.com/office/drawing/2014/main" id="{42911620-656B-AA4D-954F-7DA52A8C697D}"/>
              </a:ext>
            </a:extLst>
          </p:cNvPr>
          <p:cNvPicPr>
            <a:picLocks noChangeAspect="1"/>
          </p:cNvPicPr>
          <p:nvPr/>
        </p:nvPicPr>
        <p:blipFill>
          <a:blip r:embed="rId22"/>
          <a:stretch>
            <a:fillRect/>
          </a:stretch>
        </p:blipFill>
        <p:spPr>
          <a:xfrm>
            <a:off x="5892602" y="3201538"/>
            <a:ext cx="510238" cy="629655"/>
          </a:xfrm>
          <a:prstGeom prst="rect">
            <a:avLst/>
          </a:prstGeom>
          <a:ln w="28575">
            <a:solidFill>
              <a:schemeClr val="accent1">
                <a:lumMod val="75000"/>
              </a:schemeClr>
            </a:solidFill>
          </a:ln>
        </p:spPr>
      </p:pic>
      <p:pic>
        <p:nvPicPr>
          <p:cNvPr id="50" name="圖片 49">
            <a:extLst>
              <a:ext uri="{FF2B5EF4-FFF2-40B4-BE49-F238E27FC236}">
                <a16:creationId xmlns:a16="http://schemas.microsoft.com/office/drawing/2014/main" id="{179B320E-1742-9246-9562-B66EDFA91FF6}"/>
              </a:ext>
            </a:extLst>
          </p:cNvPr>
          <p:cNvPicPr>
            <a:picLocks noChangeAspect="1"/>
          </p:cNvPicPr>
          <p:nvPr/>
        </p:nvPicPr>
        <p:blipFill>
          <a:blip r:embed="rId15"/>
          <a:stretch>
            <a:fillRect/>
          </a:stretch>
        </p:blipFill>
        <p:spPr>
          <a:xfrm>
            <a:off x="5907425" y="3877377"/>
            <a:ext cx="524431" cy="622762"/>
          </a:xfrm>
          <a:prstGeom prst="rect">
            <a:avLst/>
          </a:prstGeom>
        </p:spPr>
      </p:pic>
      <p:pic>
        <p:nvPicPr>
          <p:cNvPr id="51" name="圖片 50">
            <a:extLst>
              <a:ext uri="{FF2B5EF4-FFF2-40B4-BE49-F238E27FC236}">
                <a16:creationId xmlns:a16="http://schemas.microsoft.com/office/drawing/2014/main" id="{F46D11A7-5B1B-A340-8EB0-59B3BC831812}"/>
              </a:ext>
            </a:extLst>
          </p:cNvPr>
          <p:cNvPicPr>
            <a:picLocks noChangeAspect="1"/>
          </p:cNvPicPr>
          <p:nvPr/>
        </p:nvPicPr>
        <p:blipFill>
          <a:blip r:embed="rId4"/>
          <a:stretch>
            <a:fillRect/>
          </a:stretch>
        </p:blipFill>
        <p:spPr>
          <a:xfrm>
            <a:off x="5918723" y="4556425"/>
            <a:ext cx="513133" cy="653078"/>
          </a:xfrm>
          <a:prstGeom prst="rect">
            <a:avLst/>
          </a:prstGeom>
          <a:ln w="28575">
            <a:solidFill>
              <a:schemeClr val="accent1">
                <a:lumMod val="75000"/>
              </a:schemeClr>
            </a:solidFill>
          </a:ln>
        </p:spPr>
      </p:pic>
      <p:pic>
        <p:nvPicPr>
          <p:cNvPr id="52" name="圖片 51">
            <a:extLst>
              <a:ext uri="{FF2B5EF4-FFF2-40B4-BE49-F238E27FC236}">
                <a16:creationId xmlns:a16="http://schemas.microsoft.com/office/drawing/2014/main" id="{4772FE8B-FF31-2541-8ABB-E4B6F89ED747}"/>
              </a:ext>
            </a:extLst>
          </p:cNvPr>
          <p:cNvPicPr>
            <a:picLocks noChangeAspect="1"/>
          </p:cNvPicPr>
          <p:nvPr/>
        </p:nvPicPr>
        <p:blipFill>
          <a:blip r:embed="rId10"/>
          <a:stretch>
            <a:fillRect/>
          </a:stretch>
        </p:blipFill>
        <p:spPr>
          <a:xfrm>
            <a:off x="5890627" y="5275080"/>
            <a:ext cx="569349" cy="653077"/>
          </a:xfrm>
          <a:prstGeom prst="rect">
            <a:avLst/>
          </a:prstGeom>
          <a:ln w="28575">
            <a:solidFill>
              <a:schemeClr val="accent1">
                <a:lumMod val="75000"/>
              </a:schemeClr>
            </a:solidFill>
          </a:ln>
        </p:spPr>
      </p:pic>
      <p:pic>
        <p:nvPicPr>
          <p:cNvPr id="53" name="圖片 52">
            <a:extLst>
              <a:ext uri="{FF2B5EF4-FFF2-40B4-BE49-F238E27FC236}">
                <a16:creationId xmlns:a16="http://schemas.microsoft.com/office/drawing/2014/main" id="{892F5810-40BF-0D42-B89B-3260BECE21D9}"/>
              </a:ext>
            </a:extLst>
          </p:cNvPr>
          <p:cNvPicPr>
            <a:picLocks noChangeAspect="1"/>
          </p:cNvPicPr>
          <p:nvPr/>
        </p:nvPicPr>
        <p:blipFill>
          <a:blip r:embed="rId23"/>
          <a:stretch>
            <a:fillRect/>
          </a:stretch>
        </p:blipFill>
        <p:spPr>
          <a:xfrm>
            <a:off x="5925530" y="5973395"/>
            <a:ext cx="530491" cy="663114"/>
          </a:xfrm>
          <a:prstGeom prst="rect">
            <a:avLst/>
          </a:prstGeom>
        </p:spPr>
      </p:pic>
      <p:sp>
        <p:nvSpPr>
          <p:cNvPr id="54" name="文字方塊 53">
            <a:extLst>
              <a:ext uri="{FF2B5EF4-FFF2-40B4-BE49-F238E27FC236}">
                <a16:creationId xmlns:a16="http://schemas.microsoft.com/office/drawing/2014/main" id="{9BB66108-8429-5348-968E-62CE998ACF8C}"/>
              </a:ext>
            </a:extLst>
          </p:cNvPr>
          <p:cNvSpPr txBox="1"/>
          <p:nvPr/>
        </p:nvSpPr>
        <p:spPr>
          <a:xfrm>
            <a:off x="5969958" y="6629157"/>
            <a:ext cx="433132" cy="307777"/>
          </a:xfrm>
          <a:prstGeom prst="rect">
            <a:avLst/>
          </a:prstGeom>
          <a:noFill/>
        </p:spPr>
        <p:txBody>
          <a:bodyPr wrap="none" rtlCol="0">
            <a:spAutoFit/>
          </a:bodyPr>
          <a:lstStyle/>
          <a:p>
            <a:pPr algn="ctr"/>
            <a:r>
              <a:rPr kumimoji="1" lang="en-US" altLang="zh-TW" sz="1400" dirty="0"/>
              <a:t>0.4</a:t>
            </a:r>
            <a:endParaRPr kumimoji="1" lang="zh-TW" altLang="en-US" sz="1400" dirty="0"/>
          </a:p>
        </p:txBody>
      </p:sp>
      <p:pic>
        <p:nvPicPr>
          <p:cNvPr id="55" name="圖片 54">
            <a:extLst>
              <a:ext uri="{FF2B5EF4-FFF2-40B4-BE49-F238E27FC236}">
                <a16:creationId xmlns:a16="http://schemas.microsoft.com/office/drawing/2014/main" id="{E6E0D6FF-0498-A643-A141-47BFB13B46E5}"/>
              </a:ext>
            </a:extLst>
          </p:cNvPr>
          <p:cNvPicPr>
            <a:picLocks noChangeAspect="1"/>
          </p:cNvPicPr>
          <p:nvPr/>
        </p:nvPicPr>
        <p:blipFill>
          <a:blip r:embed="rId24"/>
          <a:stretch>
            <a:fillRect/>
          </a:stretch>
        </p:blipFill>
        <p:spPr>
          <a:xfrm>
            <a:off x="6882357" y="3197694"/>
            <a:ext cx="536362" cy="654362"/>
          </a:xfrm>
          <a:prstGeom prst="rect">
            <a:avLst/>
          </a:prstGeom>
        </p:spPr>
      </p:pic>
      <p:pic>
        <p:nvPicPr>
          <p:cNvPr id="56" name="圖片 55">
            <a:extLst>
              <a:ext uri="{FF2B5EF4-FFF2-40B4-BE49-F238E27FC236}">
                <a16:creationId xmlns:a16="http://schemas.microsoft.com/office/drawing/2014/main" id="{AD6B5764-E98D-8546-9587-DAE6ABC589FB}"/>
              </a:ext>
            </a:extLst>
          </p:cNvPr>
          <p:cNvPicPr>
            <a:picLocks noChangeAspect="1"/>
          </p:cNvPicPr>
          <p:nvPr/>
        </p:nvPicPr>
        <p:blipFill>
          <a:blip r:embed="rId25"/>
          <a:stretch>
            <a:fillRect/>
          </a:stretch>
        </p:blipFill>
        <p:spPr>
          <a:xfrm>
            <a:off x="6866891" y="3870685"/>
            <a:ext cx="556590" cy="643899"/>
          </a:xfrm>
          <a:prstGeom prst="rect">
            <a:avLst/>
          </a:prstGeom>
        </p:spPr>
      </p:pic>
      <p:pic>
        <p:nvPicPr>
          <p:cNvPr id="57" name="圖片 56">
            <a:extLst>
              <a:ext uri="{FF2B5EF4-FFF2-40B4-BE49-F238E27FC236}">
                <a16:creationId xmlns:a16="http://schemas.microsoft.com/office/drawing/2014/main" id="{C8BAB4A8-0C3E-0144-9258-D72C3559805C}"/>
              </a:ext>
            </a:extLst>
          </p:cNvPr>
          <p:cNvPicPr>
            <a:picLocks noChangeAspect="1"/>
          </p:cNvPicPr>
          <p:nvPr/>
        </p:nvPicPr>
        <p:blipFill>
          <a:blip r:embed="rId7"/>
          <a:stretch>
            <a:fillRect/>
          </a:stretch>
        </p:blipFill>
        <p:spPr>
          <a:xfrm>
            <a:off x="6885947" y="4541232"/>
            <a:ext cx="519638" cy="643899"/>
          </a:xfrm>
          <a:prstGeom prst="rect">
            <a:avLst/>
          </a:prstGeom>
          <a:ln w="28575">
            <a:solidFill>
              <a:schemeClr val="accent1">
                <a:lumMod val="75000"/>
              </a:schemeClr>
            </a:solidFill>
          </a:ln>
        </p:spPr>
      </p:pic>
      <p:pic>
        <p:nvPicPr>
          <p:cNvPr id="60" name="圖片 59">
            <a:extLst>
              <a:ext uri="{FF2B5EF4-FFF2-40B4-BE49-F238E27FC236}">
                <a16:creationId xmlns:a16="http://schemas.microsoft.com/office/drawing/2014/main" id="{740DB0CF-EE71-7841-98B5-AF6E60B769FC}"/>
              </a:ext>
            </a:extLst>
          </p:cNvPr>
          <p:cNvPicPr>
            <a:picLocks noChangeAspect="1"/>
          </p:cNvPicPr>
          <p:nvPr/>
        </p:nvPicPr>
        <p:blipFill>
          <a:blip r:embed="rId26"/>
          <a:stretch>
            <a:fillRect/>
          </a:stretch>
        </p:blipFill>
        <p:spPr>
          <a:xfrm>
            <a:off x="6889221" y="5224071"/>
            <a:ext cx="519638" cy="655196"/>
          </a:xfrm>
          <a:prstGeom prst="rect">
            <a:avLst/>
          </a:prstGeom>
        </p:spPr>
      </p:pic>
      <p:pic>
        <p:nvPicPr>
          <p:cNvPr id="61" name="圖片 60">
            <a:extLst>
              <a:ext uri="{FF2B5EF4-FFF2-40B4-BE49-F238E27FC236}">
                <a16:creationId xmlns:a16="http://schemas.microsoft.com/office/drawing/2014/main" id="{77B287A7-DE8D-4046-A43F-C33AAE48AC66}"/>
              </a:ext>
            </a:extLst>
          </p:cNvPr>
          <p:cNvPicPr>
            <a:picLocks noChangeAspect="1"/>
          </p:cNvPicPr>
          <p:nvPr/>
        </p:nvPicPr>
        <p:blipFill>
          <a:blip r:embed="rId27"/>
          <a:stretch>
            <a:fillRect/>
          </a:stretch>
        </p:blipFill>
        <p:spPr>
          <a:xfrm>
            <a:off x="6860090" y="5932975"/>
            <a:ext cx="558629" cy="679118"/>
          </a:xfrm>
          <a:prstGeom prst="rect">
            <a:avLst/>
          </a:prstGeom>
        </p:spPr>
      </p:pic>
      <p:sp>
        <p:nvSpPr>
          <p:cNvPr id="62" name="文字方塊 61">
            <a:extLst>
              <a:ext uri="{FF2B5EF4-FFF2-40B4-BE49-F238E27FC236}">
                <a16:creationId xmlns:a16="http://schemas.microsoft.com/office/drawing/2014/main" id="{D619AAA2-43AE-B148-B74F-9B19714A24E1}"/>
              </a:ext>
            </a:extLst>
          </p:cNvPr>
          <p:cNvSpPr txBox="1"/>
          <p:nvPr/>
        </p:nvSpPr>
        <p:spPr>
          <a:xfrm>
            <a:off x="6929200" y="6621337"/>
            <a:ext cx="433132" cy="307777"/>
          </a:xfrm>
          <a:prstGeom prst="rect">
            <a:avLst/>
          </a:prstGeom>
          <a:noFill/>
        </p:spPr>
        <p:txBody>
          <a:bodyPr wrap="none" rtlCol="0">
            <a:spAutoFit/>
          </a:bodyPr>
          <a:lstStyle/>
          <a:p>
            <a:pPr algn="ctr"/>
            <a:r>
              <a:rPr kumimoji="1" lang="en-US" altLang="zh-TW" sz="1400" dirty="0"/>
              <a:t>0.8</a:t>
            </a:r>
            <a:endParaRPr kumimoji="1" lang="zh-TW" altLang="en-US" sz="1400" dirty="0"/>
          </a:p>
        </p:txBody>
      </p:sp>
      <p:pic>
        <p:nvPicPr>
          <p:cNvPr id="63" name="圖片 62">
            <a:extLst>
              <a:ext uri="{FF2B5EF4-FFF2-40B4-BE49-F238E27FC236}">
                <a16:creationId xmlns:a16="http://schemas.microsoft.com/office/drawing/2014/main" id="{1B15500D-4657-CB44-9BB5-859142ABC697}"/>
              </a:ext>
            </a:extLst>
          </p:cNvPr>
          <p:cNvPicPr>
            <a:picLocks noChangeAspect="1"/>
          </p:cNvPicPr>
          <p:nvPr/>
        </p:nvPicPr>
        <p:blipFill>
          <a:blip r:embed="rId28"/>
          <a:stretch>
            <a:fillRect/>
          </a:stretch>
        </p:blipFill>
        <p:spPr>
          <a:xfrm>
            <a:off x="7924384" y="3197694"/>
            <a:ext cx="536355" cy="636922"/>
          </a:xfrm>
          <a:prstGeom prst="rect">
            <a:avLst/>
          </a:prstGeom>
        </p:spPr>
      </p:pic>
      <p:pic>
        <p:nvPicPr>
          <p:cNvPr id="66" name="圖片 65">
            <a:extLst>
              <a:ext uri="{FF2B5EF4-FFF2-40B4-BE49-F238E27FC236}">
                <a16:creationId xmlns:a16="http://schemas.microsoft.com/office/drawing/2014/main" id="{1B1A1100-BB2C-4043-A7EE-A2664A8853C1}"/>
              </a:ext>
            </a:extLst>
          </p:cNvPr>
          <p:cNvPicPr>
            <a:picLocks noChangeAspect="1"/>
          </p:cNvPicPr>
          <p:nvPr/>
        </p:nvPicPr>
        <p:blipFill>
          <a:blip r:embed="rId22"/>
          <a:stretch>
            <a:fillRect/>
          </a:stretch>
        </p:blipFill>
        <p:spPr>
          <a:xfrm>
            <a:off x="7915492" y="3891446"/>
            <a:ext cx="545247" cy="672858"/>
          </a:xfrm>
          <a:prstGeom prst="rect">
            <a:avLst/>
          </a:prstGeom>
          <a:ln w="28575">
            <a:solidFill>
              <a:schemeClr val="accent1">
                <a:lumMod val="75000"/>
              </a:schemeClr>
            </a:solidFill>
          </a:ln>
        </p:spPr>
      </p:pic>
      <p:pic>
        <p:nvPicPr>
          <p:cNvPr id="71" name="圖片 70">
            <a:extLst>
              <a:ext uri="{FF2B5EF4-FFF2-40B4-BE49-F238E27FC236}">
                <a16:creationId xmlns:a16="http://schemas.microsoft.com/office/drawing/2014/main" id="{1985F67C-A512-0F4F-AA6C-AABF16098871}"/>
              </a:ext>
            </a:extLst>
          </p:cNvPr>
          <p:cNvPicPr>
            <a:picLocks noChangeAspect="1"/>
          </p:cNvPicPr>
          <p:nvPr/>
        </p:nvPicPr>
        <p:blipFill>
          <a:blip r:embed="rId29"/>
          <a:stretch>
            <a:fillRect/>
          </a:stretch>
        </p:blipFill>
        <p:spPr>
          <a:xfrm>
            <a:off x="7915655" y="4583034"/>
            <a:ext cx="545084" cy="675430"/>
          </a:xfrm>
          <a:prstGeom prst="rect">
            <a:avLst/>
          </a:prstGeom>
          <a:ln w="28575">
            <a:solidFill>
              <a:schemeClr val="accent1">
                <a:lumMod val="75000"/>
              </a:schemeClr>
            </a:solidFill>
          </a:ln>
        </p:spPr>
      </p:pic>
      <p:pic>
        <p:nvPicPr>
          <p:cNvPr id="72" name="圖片 71">
            <a:extLst>
              <a:ext uri="{FF2B5EF4-FFF2-40B4-BE49-F238E27FC236}">
                <a16:creationId xmlns:a16="http://schemas.microsoft.com/office/drawing/2014/main" id="{E0E77694-6A98-3648-A372-D76BCFAD872E}"/>
              </a:ext>
            </a:extLst>
          </p:cNvPr>
          <p:cNvPicPr>
            <a:picLocks noChangeAspect="1"/>
          </p:cNvPicPr>
          <p:nvPr/>
        </p:nvPicPr>
        <p:blipFill>
          <a:blip r:embed="rId30"/>
          <a:stretch>
            <a:fillRect/>
          </a:stretch>
        </p:blipFill>
        <p:spPr>
          <a:xfrm>
            <a:off x="7911149" y="5285500"/>
            <a:ext cx="545084" cy="639881"/>
          </a:xfrm>
          <a:prstGeom prst="rect">
            <a:avLst/>
          </a:prstGeom>
        </p:spPr>
      </p:pic>
      <p:pic>
        <p:nvPicPr>
          <p:cNvPr id="73" name="圖片 72">
            <a:extLst>
              <a:ext uri="{FF2B5EF4-FFF2-40B4-BE49-F238E27FC236}">
                <a16:creationId xmlns:a16="http://schemas.microsoft.com/office/drawing/2014/main" id="{AA016D33-98B8-7843-8CD1-8316AA2B541C}"/>
              </a:ext>
            </a:extLst>
          </p:cNvPr>
          <p:cNvPicPr>
            <a:picLocks noChangeAspect="1"/>
          </p:cNvPicPr>
          <p:nvPr/>
        </p:nvPicPr>
        <p:blipFill>
          <a:blip r:embed="rId31"/>
          <a:stretch>
            <a:fillRect/>
          </a:stretch>
        </p:blipFill>
        <p:spPr>
          <a:xfrm>
            <a:off x="7924384" y="5952417"/>
            <a:ext cx="557506" cy="653078"/>
          </a:xfrm>
          <a:prstGeom prst="rect">
            <a:avLst/>
          </a:prstGeom>
        </p:spPr>
      </p:pic>
      <p:sp>
        <p:nvSpPr>
          <p:cNvPr id="74" name="文字方塊 73">
            <a:extLst>
              <a:ext uri="{FF2B5EF4-FFF2-40B4-BE49-F238E27FC236}">
                <a16:creationId xmlns:a16="http://schemas.microsoft.com/office/drawing/2014/main" id="{CEC81056-9672-B046-B7A6-06339DBF4979}"/>
              </a:ext>
            </a:extLst>
          </p:cNvPr>
          <p:cNvSpPr txBox="1"/>
          <p:nvPr/>
        </p:nvSpPr>
        <p:spPr>
          <a:xfrm>
            <a:off x="7983753" y="6612093"/>
            <a:ext cx="433132" cy="307777"/>
          </a:xfrm>
          <a:prstGeom prst="rect">
            <a:avLst/>
          </a:prstGeom>
          <a:noFill/>
        </p:spPr>
        <p:txBody>
          <a:bodyPr wrap="none" rtlCol="0">
            <a:spAutoFit/>
          </a:bodyPr>
          <a:lstStyle/>
          <a:p>
            <a:pPr algn="ctr"/>
            <a:r>
              <a:rPr kumimoji="1" lang="en-US" altLang="zh-TW" sz="1400" dirty="0"/>
              <a:t>0.6</a:t>
            </a:r>
            <a:endParaRPr kumimoji="1" lang="zh-TW" altLang="en-US" sz="1400" dirty="0"/>
          </a:p>
        </p:txBody>
      </p:sp>
      <p:sp>
        <p:nvSpPr>
          <p:cNvPr id="75" name="弧形向下箭號 74">
            <a:extLst>
              <a:ext uri="{FF2B5EF4-FFF2-40B4-BE49-F238E27FC236}">
                <a16:creationId xmlns:a16="http://schemas.microsoft.com/office/drawing/2014/main" id="{1BBB81BF-3018-0844-818F-B848D640A947}"/>
              </a:ext>
            </a:extLst>
          </p:cNvPr>
          <p:cNvSpPr/>
          <p:nvPr/>
        </p:nvSpPr>
        <p:spPr>
          <a:xfrm flipH="1">
            <a:off x="3678295" y="1255854"/>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50000"/>
                </a:schemeClr>
              </a:solidFill>
            </a:endParaRPr>
          </a:p>
        </p:txBody>
      </p:sp>
      <p:sp>
        <p:nvSpPr>
          <p:cNvPr id="76" name="弧形向下箭號 75">
            <a:extLst>
              <a:ext uri="{FF2B5EF4-FFF2-40B4-BE49-F238E27FC236}">
                <a16:creationId xmlns:a16="http://schemas.microsoft.com/office/drawing/2014/main" id="{1B101502-458F-AB48-937C-8BBD7DCFEB5D}"/>
              </a:ext>
            </a:extLst>
          </p:cNvPr>
          <p:cNvSpPr/>
          <p:nvPr/>
        </p:nvSpPr>
        <p:spPr>
          <a:xfrm flipH="1">
            <a:off x="4965580" y="1256265"/>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77" name="弧形向下箭號 76">
            <a:extLst>
              <a:ext uri="{FF2B5EF4-FFF2-40B4-BE49-F238E27FC236}">
                <a16:creationId xmlns:a16="http://schemas.microsoft.com/office/drawing/2014/main" id="{3A5D0C96-B7F4-D142-9116-AAFB16478AB3}"/>
              </a:ext>
            </a:extLst>
          </p:cNvPr>
          <p:cNvSpPr/>
          <p:nvPr/>
        </p:nvSpPr>
        <p:spPr>
          <a:xfrm flipH="1">
            <a:off x="7030931" y="1236438"/>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28D32F2-3642-A846-AECD-782778D14602}"/>
                  </a:ext>
                </a:extLst>
              </p:cNvPr>
              <p:cNvSpPr/>
              <p:nvPr/>
            </p:nvSpPr>
            <p:spPr>
              <a:xfrm>
                <a:off x="2691003" y="6546995"/>
                <a:ext cx="402482" cy="322909"/>
              </a:xfrm>
              <a:prstGeom prst="rect">
                <a:avLst/>
              </a:prstGeom>
            </p:spPr>
            <p:txBody>
              <a:bodyPr wrap="none">
                <a:spAutoFit/>
              </a:bodyPr>
              <a:lstStyle/>
              <a:p>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𝑑</m:t>
                        </m:r>
                      </m:e>
                      <m:sub>
                        <m:r>
                          <a:rPr lang="en-US" altLang="zh-TW" sz="1400" i="1">
                            <a:latin typeface="Cambria Math" panose="02040503050406030204" pitchFamily="18" charset="0"/>
                          </a:rPr>
                          <m:t>𝐽</m:t>
                        </m:r>
                      </m:sub>
                    </m:sSub>
                  </m:oMath>
                </a14:m>
                <a:r>
                  <a:rPr lang="en-US" altLang="zh-TW" sz="1400" dirty="0"/>
                  <a:t> </a:t>
                </a:r>
                <a:endParaRPr lang="zh-TW" altLang="en-US" sz="1400" dirty="0"/>
              </a:p>
            </p:txBody>
          </p:sp>
        </mc:Choice>
        <mc:Fallback xmlns="">
          <p:sp>
            <p:nvSpPr>
              <p:cNvPr id="4" name="矩形 3">
                <a:extLst>
                  <a:ext uri="{FF2B5EF4-FFF2-40B4-BE49-F238E27FC236}">
                    <a16:creationId xmlns:a16="http://schemas.microsoft.com/office/drawing/2014/main" id="{828D32F2-3642-A846-AECD-782778D14602}"/>
                  </a:ext>
                </a:extLst>
              </p:cNvPr>
              <p:cNvSpPr>
                <a:spLocks noRot="1" noChangeAspect="1" noMove="1" noResize="1" noEditPoints="1" noAdjustHandles="1" noChangeArrowheads="1" noChangeShapeType="1" noTextEdit="1"/>
              </p:cNvSpPr>
              <p:nvPr/>
            </p:nvSpPr>
            <p:spPr>
              <a:xfrm>
                <a:off x="2691003" y="6546995"/>
                <a:ext cx="402482" cy="322909"/>
              </a:xfrm>
              <a:prstGeom prst="rect">
                <a:avLst/>
              </a:prstGeom>
              <a:blipFill>
                <a:blip r:embed="rId3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4841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709612"/>
          </a:xfrm>
        </p:spPr>
        <p:txBody>
          <a:bodyPr/>
          <a:lstStyle/>
          <a:p>
            <a:r>
              <a:rPr kumimoji="1" lang="en-US" altLang="zh-TW" dirty="0"/>
              <a:t>Re-ranking policy (with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2416041" y="2024338"/>
            <a:ext cx="1377912" cy="584775"/>
          </a:xfrm>
          <a:prstGeom prst="rect">
            <a:avLst/>
          </a:prstGeom>
          <a:noFill/>
        </p:spPr>
        <p:txBody>
          <a:bodyPr wrap="square" rtlCol="0">
            <a:spAutoFit/>
          </a:bodyPr>
          <a:lstStyle/>
          <a:p>
            <a:pPr algn="ctr"/>
            <a:r>
              <a:rPr kumimoji="1" lang="en-US" altLang="zh-TW" dirty="0"/>
              <a:t>Probe Image</a:t>
            </a:r>
          </a:p>
          <a:p>
            <a:pPr algn="ctr"/>
            <a:r>
              <a:rPr lang="en-US" altLang="zh-TW" dirty="0"/>
              <a:t>(#314)</a:t>
            </a:r>
            <a:endParaRPr kumimoji="1" lang="zh-TW" altLang="en-US" dirty="0"/>
          </a:p>
        </p:txBody>
      </p:sp>
      <p:sp>
        <p:nvSpPr>
          <p:cNvPr id="15" name="文字方塊 14">
            <a:extLst>
              <a:ext uri="{FF2B5EF4-FFF2-40B4-BE49-F238E27FC236}">
                <a16:creationId xmlns:a16="http://schemas.microsoft.com/office/drawing/2014/main" id="{157445CE-1801-D343-8451-915C5EEC445D}"/>
              </a:ext>
            </a:extLst>
          </p:cNvPr>
          <p:cNvSpPr txBox="1"/>
          <p:nvPr/>
        </p:nvSpPr>
        <p:spPr>
          <a:xfrm>
            <a:off x="6746213" y="2021592"/>
            <a:ext cx="2087431" cy="338554"/>
          </a:xfrm>
          <a:prstGeom prst="rect">
            <a:avLst/>
          </a:prstGeom>
          <a:noFill/>
        </p:spPr>
        <p:txBody>
          <a:bodyPr wrap="none" rtlCol="0">
            <a:spAutoFit/>
          </a:bodyPr>
          <a:lstStyle/>
          <a:p>
            <a:r>
              <a:rPr kumimoji="1" lang="en-US" altLang="zh-TW" dirty="0"/>
              <a:t>Flipped Probe Image</a:t>
            </a:r>
            <a:endParaRPr kumimoji="1" lang="zh-TW" altLang="en-US" dirty="0"/>
          </a:p>
        </p:txBody>
      </p:sp>
      <p:pic>
        <p:nvPicPr>
          <p:cNvPr id="10" name="圖片 9">
            <a:extLst>
              <a:ext uri="{FF2B5EF4-FFF2-40B4-BE49-F238E27FC236}">
                <a16:creationId xmlns:a16="http://schemas.microsoft.com/office/drawing/2014/main" id="{524AA760-CACA-4B4A-9095-8C7EA7F870F2}"/>
              </a:ext>
            </a:extLst>
          </p:cNvPr>
          <p:cNvPicPr>
            <a:picLocks noChangeAspect="1"/>
          </p:cNvPicPr>
          <p:nvPr/>
        </p:nvPicPr>
        <p:blipFill>
          <a:blip r:embed="rId3"/>
          <a:stretch>
            <a:fillRect/>
          </a:stretch>
        </p:blipFill>
        <p:spPr>
          <a:xfrm>
            <a:off x="1408362" y="1664496"/>
            <a:ext cx="1004670" cy="1193812"/>
          </a:xfrm>
          <a:prstGeom prst="rect">
            <a:avLst/>
          </a:prstGeom>
        </p:spPr>
      </p:pic>
      <p:sp>
        <p:nvSpPr>
          <p:cNvPr id="43" name="矩形 42">
            <a:extLst>
              <a:ext uri="{FF2B5EF4-FFF2-40B4-BE49-F238E27FC236}">
                <a16:creationId xmlns:a16="http://schemas.microsoft.com/office/drawing/2014/main" id="{41851B84-FF60-BE48-BCF1-9ADF7BCE48BD}"/>
              </a:ext>
            </a:extLst>
          </p:cNvPr>
          <p:cNvSpPr/>
          <p:nvPr/>
        </p:nvSpPr>
        <p:spPr>
          <a:xfrm>
            <a:off x="364919" y="3092675"/>
            <a:ext cx="3333121" cy="10533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4" name="圖片 43">
            <a:extLst>
              <a:ext uri="{FF2B5EF4-FFF2-40B4-BE49-F238E27FC236}">
                <a16:creationId xmlns:a16="http://schemas.microsoft.com/office/drawing/2014/main" id="{06489D10-E45F-0547-BFD5-83A8C53C45F8}"/>
              </a:ext>
            </a:extLst>
          </p:cNvPr>
          <p:cNvPicPr>
            <a:picLocks noChangeAspect="1"/>
          </p:cNvPicPr>
          <p:nvPr/>
        </p:nvPicPr>
        <p:blipFill>
          <a:blip r:embed="rId4"/>
          <a:stretch>
            <a:fillRect/>
          </a:stretch>
        </p:blipFill>
        <p:spPr>
          <a:xfrm>
            <a:off x="378301" y="3091613"/>
            <a:ext cx="863434" cy="1048434"/>
          </a:xfrm>
          <a:prstGeom prst="rect">
            <a:avLst/>
          </a:prstGeom>
        </p:spPr>
      </p:pic>
      <p:pic>
        <p:nvPicPr>
          <p:cNvPr id="45" name="圖片 44">
            <a:extLst>
              <a:ext uri="{FF2B5EF4-FFF2-40B4-BE49-F238E27FC236}">
                <a16:creationId xmlns:a16="http://schemas.microsoft.com/office/drawing/2014/main" id="{0179419B-C8EF-7F48-BCC0-398EFB4040E6}"/>
              </a:ext>
            </a:extLst>
          </p:cNvPr>
          <p:cNvPicPr>
            <a:picLocks noChangeAspect="1"/>
          </p:cNvPicPr>
          <p:nvPr/>
        </p:nvPicPr>
        <p:blipFill>
          <a:blip r:embed="rId5"/>
          <a:stretch>
            <a:fillRect/>
          </a:stretch>
        </p:blipFill>
        <p:spPr>
          <a:xfrm>
            <a:off x="1241735" y="3098088"/>
            <a:ext cx="811708" cy="1040896"/>
          </a:xfrm>
          <a:prstGeom prst="rect">
            <a:avLst/>
          </a:prstGeom>
        </p:spPr>
      </p:pic>
      <p:pic>
        <p:nvPicPr>
          <p:cNvPr id="46" name="圖片 45">
            <a:extLst>
              <a:ext uri="{FF2B5EF4-FFF2-40B4-BE49-F238E27FC236}">
                <a16:creationId xmlns:a16="http://schemas.microsoft.com/office/drawing/2014/main" id="{9F08AD6E-292E-664F-BCFE-5D5E35932805}"/>
              </a:ext>
            </a:extLst>
          </p:cNvPr>
          <p:cNvPicPr>
            <a:picLocks noChangeAspect="1"/>
          </p:cNvPicPr>
          <p:nvPr/>
        </p:nvPicPr>
        <p:blipFill>
          <a:blip r:embed="rId6"/>
          <a:stretch>
            <a:fillRect/>
          </a:stretch>
        </p:blipFill>
        <p:spPr>
          <a:xfrm>
            <a:off x="2053443" y="3099945"/>
            <a:ext cx="812340" cy="1039039"/>
          </a:xfrm>
          <a:prstGeom prst="rect">
            <a:avLst/>
          </a:prstGeom>
        </p:spPr>
      </p:pic>
      <p:pic>
        <p:nvPicPr>
          <p:cNvPr id="47" name="圖片 46">
            <a:extLst>
              <a:ext uri="{FF2B5EF4-FFF2-40B4-BE49-F238E27FC236}">
                <a16:creationId xmlns:a16="http://schemas.microsoft.com/office/drawing/2014/main" id="{8D6E9E98-160A-B147-8BEE-F3C2F814AD1F}"/>
              </a:ext>
            </a:extLst>
          </p:cNvPr>
          <p:cNvPicPr>
            <a:picLocks noChangeAspect="1"/>
          </p:cNvPicPr>
          <p:nvPr/>
        </p:nvPicPr>
        <p:blipFill>
          <a:blip r:embed="rId7"/>
          <a:stretch>
            <a:fillRect/>
          </a:stretch>
        </p:blipFill>
        <p:spPr>
          <a:xfrm>
            <a:off x="2865151" y="3106975"/>
            <a:ext cx="832889" cy="1039040"/>
          </a:xfrm>
          <a:prstGeom prst="rect">
            <a:avLst/>
          </a:prstGeom>
        </p:spPr>
      </p:pic>
      <p:sp>
        <p:nvSpPr>
          <p:cNvPr id="48" name="文字方塊 47">
            <a:extLst>
              <a:ext uri="{FF2B5EF4-FFF2-40B4-BE49-F238E27FC236}">
                <a16:creationId xmlns:a16="http://schemas.microsoft.com/office/drawing/2014/main" id="{90EAE6B3-ED4A-B545-9096-236815D237BC}"/>
              </a:ext>
            </a:extLst>
          </p:cNvPr>
          <p:cNvSpPr txBox="1"/>
          <p:nvPr/>
        </p:nvSpPr>
        <p:spPr>
          <a:xfrm>
            <a:off x="955611" y="4171497"/>
            <a:ext cx="1910172" cy="584775"/>
          </a:xfrm>
          <a:prstGeom prst="rect">
            <a:avLst/>
          </a:prstGeom>
          <a:noFill/>
        </p:spPr>
        <p:txBody>
          <a:bodyPr wrap="square" rtlCol="0">
            <a:spAutoFit/>
          </a:bodyPr>
          <a:lstStyle/>
          <a:p>
            <a:pPr algn="ctr"/>
            <a:r>
              <a:rPr kumimoji="1" lang="en-US" altLang="zh-TW" dirty="0"/>
              <a:t>#020</a:t>
            </a:r>
          </a:p>
          <a:p>
            <a:pPr algn="ctr"/>
            <a:r>
              <a:rPr lang="en-US" altLang="zh-TW" dirty="0"/>
              <a:t>0.187727</a:t>
            </a:r>
            <a:endParaRPr kumimoji="1" lang="zh-TW" altLang="en-US" dirty="0"/>
          </a:p>
        </p:txBody>
      </p:sp>
      <p:pic>
        <p:nvPicPr>
          <p:cNvPr id="49" name="圖片 48">
            <a:extLst>
              <a:ext uri="{FF2B5EF4-FFF2-40B4-BE49-F238E27FC236}">
                <a16:creationId xmlns:a16="http://schemas.microsoft.com/office/drawing/2014/main" id="{5EC076EA-F076-6F47-B758-B89AF4B92383}"/>
              </a:ext>
            </a:extLst>
          </p:cNvPr>
          <p:cNvPicPr>
            <a:picLocks noChangeAspect="1"/>
          </p:cNvPicPr>
          <p:nvPr/>
        </p:nvPicPr>
        <p:blipFill>
          <a:blip r:embed="rId8"/>
          <a:stretch>
            <a:fillRect/>
          </a:stretch>
        </p:blipFill>
        <p:spPr>
          <a:xfrm>
            <a:off x="320881" y="4793002"/>
            <a:ext cx="848291" cy="1064525"/>
          </a:xfrm>
          <a:prstGeom prst="rect">
            <a:avLst/>
          </a:prstGeom>
        </p:spPr>
      </p:pic>
      <p:pic>
        <p:nvPicPr>
          <p:cNvPr id="50" name="圖片 49">
            <a:extLst>
              <a:ext uri="{FF2B5EF4-FFF2-40B4-BE49-F238E27FC236}">
                <a16:creationId xmlns:a16="http://schemas.microsoft.com/office/drawing/2014/main" id="{66E60498-744D-E44A-BE6D-35F3BAD1822B}"/>
              </a:ext>
            </a:extLst>
          </p:cNvPr>
          <p:cNvPicPr>
            <a:picLocks noChangeAspect="1"/>
          </p:cNvPicPr>
          <p:nvPr/>
        </p:nvPicPr>
        <p:blipFill>
          <a:blip r:embed="rId9"/>
          <a:stretch>
            <a:fillRect/>
          </a:stretch>
        </p:blipFill>
        <p:spPr>
          <a:xfrm>
            <a:off x="1169172" y="4793003"/>
            <a:ext cx="811632" cy="1064524"/>
          </a:xfrm>
          <a:prstGeom prst="rect">
            <a:avLst/>
          </a:prstGeom>
        </p:spPr>
      </p:pic>
      <p:pic>
        <p:nvPicPr>
          <p:cNvPr id="51" name="圖片 50">
            <a:extLst>
              <a:ext uri="{FF2B5EF4-FFF2-40B4-BE49-F238E27FC236}">
                <a16:creationId xmlns:a16="http://schemas.microsoft.com/office/drawing/2014/main" id="{E214BCEC-4F55-A24C-9C1F-07425897BD1B}"/>
              </a:ext>
            </a:extLst>
          </p:cNvPr>
          <p:cNvPicPr>
            <a:picLocks noChangeAspect="1"/>
          </p:cNvPicPr>
          <p:nvPr/>
        </p:nvPicPr>
        <p:blipFill>
          <a:blip r:embed="rId10"/>
          <a:stretch>
            <a:fillRect/>
          </a:stretch>
        </p:blipFill>
        <p:spPr>
          <a:xfrm>
            <a:off x="1980804" y="4793003"/>
            <a:ext cx="848292" cy="1064522"/>
          </a:xfrm>
          <a:prstGeom prst="rect">
            <a:avLst/>
          </a:prstGeom>
        </p:spPr>
      </p:pic>
      <p:pic>
        <p:nvPicPr>
          <p:cNvPr id="52" name="圖片 51">
            <a:extLst>
              <a:ext uri="{FF2B5EF4-FFF2-40B4-BE49-F238E27FC236}">
                <a16:creationId xmlns:a16="http://schemas.microsoft.com/office/drawing/2014/main" id="{4E735648-4979-7646-A2AF-77C91EB27FF6}"/>
              </a:ext>
            </a:extLst>
          </p:cNvPr>
          <p:cNvPicPr>
            <a:picLocks noChangeAspect="1"/>
          </p:cNvPicPr>
          <p:nvPr/>
        </p:nvPicPr>
        <p:blipFill>
          <a:blip r:embed="rId11"/>
          <a:stretch>
            <a:fillRect/>
          </a:stretch>
        </p:blipFill>
        <p:spPr>
          <a:xfrm>
            <a:off x="2830687" y="4793002"/>
            <a:ext cx="894011" cy="1064524"/>
          </a:xfrm>
          <a:prstGeom prst="rect">
            <a:avLst/>
          </a:prstGeom>
        </p:spPr>
      </p:pic>
      <p:sp>
        <p:nvSpPr>
          <p:cNvPr id="53" name="矩形 52">
            <a:extLst>
              <a:ext uri="{FF2B5EF4-FFF2-40B4-BE49-F238E27FC236}">
                <a16:creationId xmlns:a16="http://schemas.microsoft.com/office/drawing/2014/main" id="{CC4FF58A-C94F-374B-9701-1067A76DF174}"/>
              </a:ext>
            </a:extLst>
          </p:cNvPr>
          <p:cNvSpPr/>
          <p:nvPr/>
        </p:nvSpPr>
        <p:spPr>
          <a:xfrm>
            <a:off x="316032" y="4779110"/>
            <a:ext cx="3408665" cy="10784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文字方塊 53">
            <a:extLst>
              <a:ext uri="{FF2B5EF4-FFF2-40B4-BE49-F238E27FC236}">
                <a16:creationId xmlns:a16="http://schemas.microsoft.com/office/drawing/2014/main" id="{CEF47100-7925-6B44-A05C-77B3B60D2895}"/>
              </a:ext>
            </a:extLst>
          </p:cNvPr>
          <p:cNvSpPr txBox="1"/>
          <p:nvPr/>
        </p:nvSpPr>
        <p:spPr>
          <a:xfrm>
            <a:off x="1461271" y="5892276"/>
            <a:ext cx="1039067" cy="584775"/>
          </a:xfrm>
          <a:prstGeom prst="rect">
            <a:avLst/>
          </a:prstGeom>
          <a:noFill/>
        </p:spPr>
        <p:txBody>
          <a:bodyPr wrap="none" rtlCol="0">
            <a:spAutoFit/>
          </a:bodyPr>
          <a:lstStyle/>
          <a:p>
            <a:pPr algn="ctr"/>
            <a:r>
              <a:rPr kumimoji="1" lang="en-US" altLang="zh-TW" dirty="0"/>
              <a:t>#314</a:t>
            </a:r>
          </a:p>
          <a:p>
            <a:pPr algn="ctr"/>
            <a:r>
              <a:rPr kumimoji="1" lang="en-US" altLang="zh-TW" dirty="0"/>
              <a:t>0.189443</a:t>
            </a:r>
          </a:p>
        </p:txBody>
      </p:sp>
      <p:pic>
        <p:nvPicPr>
          <p:cNvPr id="55" name="圖片 54">
            <a:extLst>
              <a:ext uri="{FF2B5EF4-FFF2-40B4-BE49-F238E27FC236}">
                <a16:creationId xmlns:a16="http://schemas.microsoft.com/office/drawing/2014/main" id="{4E5A7CF7-AFE8-EB41-B2E5-9FC47A8F2E16}"/>
              </a:ext>
            </a:extLst>
          </p:cNvPr>
          <p:cNvPicPr>
            <a:picLocks noChangeAspect="1"/>
          </p:cNvPicPr>
          <p:nvPr/>
        </p:nvPicPr>
        <p:blipFill>
          <a:blip r:embed="rId3"/>
          <a:stretch>
            <a:fillRect/>
          </a:stretch>
        </p:blipFill>
        <p:spPr>
          <a:xfrm flipH="1">
            <a:off x="5800500" y="1650534"/>
            <a:ext cx="1004670" cy="1193812"/>
          </a:xfrm>
          <a:prstGeom prst="rect">
            <a:avLst/>
          </a:prstGeom>
        </p:spPr>
      </p:pic>
      <p:pic>
        <p:nvPicPr>
          <p:cNvPr id="56" name="圖片 55">
            <a:extLst>
              <a:ext uri="{FF2B5EF4-FFF2-40B4-BE49-F238E27FC236}">
                <a16:creationId xmlns:a16="http://schemas.microsoft.com/office/drawing/2014/main" id="{DA98C824-8C16-BE49-A913-F97B7DB08E68}"/>
              </a:ext>
            </a:extLst>
          </p:cNvPr>
          <p:cNvPicPr>
            <a:picLocks noChangeAspect="1"/>
          </p:cNvPicPr>
          <p:nvPr/>
        </p:nvPicPr>
        <p:blipFill>
          <a:blip r:embed="rId8"/>
          <a:stretch>
            <a:fillRect/>
          </a:stretch>
        </p:blipFill>
        <p:spPr>
          <a:xfrm>
            <a:off x="4964811" y="3106974"/>
            <a:ext cx="848291" cy="1064525"/>
          </a:xfrm>
          <a:prstGeom prst="rect">
            <a:avLst/>
          </a:prstGeom>
        </p:spPr>
      </p:pic>
      <p:pic>
        <p:nvPicPr>
          <p:cNvPr id="57" name="圖片 56">
            <a:extLst>
              <a:ext uri="{FF2B5EF4-FFF2-40B4-BE49-F238E27FC236}">
                <a16:creationId xmlns:a16="http://schemas.microsoft.com/office/drawing/2014/main" id="{DCD9F817-2E86-CC4C-95C5-C24290B053B3}"/>
              </a:ext>
            </a:extLst>
          </p:cNvPr>
          <p:cNvPicPr>
            <a:picLocks noChangeAspect="1"/>
          </p:cNvPicPr>
          <p:nvPr/>
        </p:nvPicPr>
        <p:blipFill>
          <a:blip r:embed="rId9"/>
          <a:stretch>
            <a:fillRect/>
          </a:stretch>
        </p:blipFill>
        <p:spPr>
          <a:xfrm>
            <a:off x="5813102" y="3106975"/>
            <a:ext cx="811632" cy="1064524"/>
          </a:xfrm>
          <a:prstGeom prst="rect">
            <a:avLst/>
          </a:prstGeom>
        </p:spPr>
      </p:pic>
      <p:pic>
        <p:nvPicPr>
          <p:cNvPr id="58" name="圖片 57">
            <a:extLst>
              <a:ext uri="{FF2B5EF4-FFF2-40B4-BE49-F238E27FC236}">
                <a16:creationId xmlns:a16="http://schemas.microsoft.com/office/drawing/2014/main" id="{34AF1E6D-75DB-6548-973F-DD2076C7E6FD}"/>
              </a:ext>
            </a:extLst>
          </p:cNvPr>
          <p:cNvPicPr>
            <a:picLocks noChangeAspect="1"/>
          </p:cNvPicPr>
          <p:nvPr/>
        </p:nvPicPr>
        <p:blipFill>
          <a:blip r:embed="rId10"/>
          <a:stretch>
            <a:fillRect/>
          </a:stretch>
        </p:blipFill>
        <p:spPr>
          <a:xfrm>
            <a:off x="6624734" y="3106975"/>
            <a:ext cx="848292" cy="1064522"/>
          </a:xfrm>
          <a:prstGeom prst="rect">
            <a:avLst/>
          </a:prstGeom>
        </p:spPr>
      </p:pic>
      <p:pic>
        <p:nvPicPr>
          <p:cNvPr id="59" name="圖片 58">
            <a:extLst>
              <a:ext uri="{FF2B5EF4-FFF2-40B4-BE49-F238E27FC236}">
                <a16:creationId xmlns:a16="http://schemas.microsoft.com/office/drawing/2014/main" id="{5808B235-02E9-1E42-BE02-6DF1F913AB7E}"/>
              </a:ext>
            </a:extLst>
          </p:cNvPr>
          <p:cNvPicPr>
            <a:picLocks noChangeAspect="1"/>
          </p:cNvPicPr>
          <p:nvPr/>
        </p:nvPicPr>
        <p:blipFill>
          <a:blip r:embed="rId11"/>
          <a:stretch>
            <a:fillRect/>
          </a:stretch>
        </p:blipFill>
        <p:spPr>
          <a:xfrm>
            <a:off x="7474617" y="3106974"/>
            <a:ext cx="894011" cy="1064524"/>
          </a:xfrm>
          <a:prstGeom prst="rect">
            <a:avLst/>
          </a:prstGeom>
        </p:spPr>
      </p:pic>
      <p:sp>
        <p:nvSpPr>
          <p:cNvPr id="60" name="矩形 59">
            <a:extLst>
              <a:ext uri="{FF2B5EF4-FFF2-40B4-BE49-F238E27FC236}">
                <a16:creationId xmlns:a16="http://schemas.microsoft.com/office/drawing/2014/main" id="{12B41832-0A03-0A48-AFE2-200ABFFAA42C}"/>
              </a:ext>
            </a:extLst>
          </p:cNvPr>
          <p:cNvSpPr/>
          <p:nvPr/>
        </p:nvSpPr>
        <p:spPr>
          <a:xfrm>
            <a:off x="4959962" y="3093082"/>
            <a:ext cx="3408665" cy="10784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文字方塊 60">
            <a:extLst>
              <a:ext uri="{FF2B5EF4-FFF2-40B4-BE49-F238E27FC236}">
                <a16:creationId xmlns:a16="http://schemas.microsoft.com/office/drawing/2014/main" id="{84845963-9BED-C340-A7D2-9E4A8528F4A2}"/>
              </a:ext>
            </a:extLst>
          </p:cNvPr>
          <p:cNvSpPr txBox="1"/>
          <p:nvPr/>
        </p:nvSpPr>
        <p:spPr>
          <a:xfrm>
            <a:off x="6129530" y="4171496"/>
            <a:ext cx="1039067" cy="584775"/>
          </a:xfrm>
          <a:prstGeom prst="rect">
            <a:avLst/>
          </a:prstGeom>
          <a:noFill/>
        </p:spPr>
        <p:txBody>
          <a:bodyPr wrap="none" rtlCol="0">
            <a:spAutoFit/>
          </a:bodyPr>
          <a:lstStyle/>
          <a:p>
            <a:pPr algn="ctr"/>
            <a:r>
              <a:rPr kumimoji="1" lang="en-US" altLang="zh-TW" dirty="0"/>
              <a:t>#314</a:t>
            </a:r>
          </a:p>
          <a:p>
            <a:pPr algn="ctr"/>
            <a:r>
              <a:rPr lang="en-US" altLang="zh-TW" dirty="0"/>
              <a:t>0.185793</a:t>
            </a:r>
            <a:endParaRPr kumimoji="1" lang="zh-TW" altLang="en-US" dirty="0"/>
          </a:p>
        </p:txBody>
      </p:sp>
      <p:sp>
        <p:nvSpPr>
          <p:cNvPr id="62" name="矩形 61">
            <a:extLst>
              <a:ext uri="{FF2B5EF4-FFF2-40B4-BE49-F238E27FC236}">
                <a16:creationId xmlns:a16="http://schemas.microsoft.com/office/drawing/2014/main" id="{B0FE60A3-6288-2A46-8C45-67F66CD2ED8F}"/>
              </a:ext>
            </a:extLst>
          </p:cNvPr>
          <p:cNvSpPr/>
          <p:nvPr/>
        </p:nvSpPr>
        <p:spPr>
          <a:xfrm>
            <a:off x="5031242" y="4803682"/>
            <a:ext cx="3333121" cy="10533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3" name="圖片 62">
            <a:extLst>
              <a:ext uri="{FF2B5EF4-FFF2-40B4-BE49-F238E27FC236}">
                <a16:creationId xmlns:a16="http://schemas.microsoft.com/office/drawing/2014/main" id="{95015CB5-DB07-DA40-8976-DFC623DFB8F3}"/>
              </a:ext>
            </a:extLst>
          </p:cNvPr>
          <p:cNvPicPr>
            <a:picLocks noChangeAspect="1"/>
          </p:cNvPicPr>
          <p:nvPr/>
        </p:nvPicPr>
        <p:blipFill>
          <a:blip r:embed="rId4"/>
          <a:stretch>
            <a:fillRect/>
          </a:stretch>
        </p:blipFill>
        <p:spPr>
          <a:xfrm>
            <a:off x="5044624" y="4802620"/>
            <a:ext cx="863434" cy="1048434"/>
          </a:xfrm>
          <a:prstGeom prst="rect">
            <a:avLst/>
          </a:prstGeom>
        </p:spPr>
      </p:pic>
      <p:pic>
        <p:nvPicPr>
          <p:cNvPr id="64" name="圖片 63">
            <a:extLst>
              <a:ext uri="{FF2B5EF4-FFF2-40B4-BE49-F238E27FC236}">
                <a16:creationId xmlns:a16="http://schemas.microsoft.com/office/drawing/2014/main" id="{351F4829-70C0-FE42-AF83-8DAF55B62F48}"/>
              </a:ext>
            </a:extLst>
          </p:cNvPr>
          <p:cNvPicPr>
            <a:picLocks noChangeAspect="1"/>
          </p:cNvPicPr>
          <p:nvPr/>
        </p:nvPicPr>
        <p:blipFill>
          <a:blip r:embed="rId5"/>
          <a:stretch>
            <a:fillRect/>
          </a:stretch>
        </p:blipFill>
        <p:spPr>
          <a:xfrm>
            <a:off x="5908058" y="4809095"/>
            <a:ext cx="811708" cy="1040896"/>
          </a:xfrm>
          <a:prstGeom prst="rect">
            <a:avLst/>
          </a:prstGeom>
        </p:spPr>
      </p:pic>
      <p:pic>
        <p:nvPicPr>
          <p:cNvPr id="65" name="圖片 64">
            <a:extLst>
              <a:ext uri="{FF2B5EF4-FFF2-40B4-BE49-F238E27FC236}">
                <a16:creationId xmlns:a16="http://schemas.microsoft.com/office/drawing/2014/main" id="{20AC2CEA-B050-E84A-8A1C-E51FEDA09DFE}"/>
              </a:ext>
            </a:extLst>
          </p:cNvPr>
          <p:cNvPicPr>
            <a:picLocks noChangeAspect="1"/>
          </p:cNvPicPr>
          <p:nvPr/>
        </p:nvPicPr>
        <p:blipFill>
          <a:blip r:embed="rId6"/>
          <a:stretch>
            <a:fillRect/>
          </a:stretch>
        </p:blipFill>
        <p:spPr>
          <a:xfrm>
            <a:off x="6719766" y="4810952"/>
            <a:ext cx="812340" cy="1039039"/>
          </a:xfrm>
          <a:prstGeom prst="rect">
            <a:avLst/>
          </a:prstGeom>
        </p:spPr>
      </p:pic>
      <p:pic>
        <p:nvPicPr>
          <p:cNvPr id="66" name="圖片 65">
            <a:extLst>
              <a:ext uri="{FF2B5EF4-FFF2-40B4-BE49-F238E27FC236}">
                <a16:creationId xmlns:a16="http://schemas.microsoft.com/office/drawing/2014/main" id="{D0961DE6-21E7-D742-B5C5-1780941B5435}"/>
              </a:ext>
            </a:extLst>
          </p:cNvPr>
          <p:cNvPicPr>
            <a:picLocks noChangeAspect="1"/>
          </p:cNvPicPr>
          <p:nvPr/>
        </p:nvPicPr>
        <p:blipFill>
          <a:blip r:embed="rId7"/>
          <a:stretch>
            <a:fillRect/>
          </a:stretch>
        </p:blipFill>
        <p:spPr>
          <a:xfrm>
            <a:off x="7531474" y="4817982"/>
            <a:ext cx="832889" cy="1039040"/>
          </a:xfrm>
          <a:prstGeom prst="rect">
            <a:avLst/>
          </a:prstGeom>
        </p:spPr>
      </p:pic>
      <p:sp>
        <p:nvSpPr>
          <p:cNvPr id="67" name="文字方塊 66">
            <a:extLst>
              <a:ext uri="{FF2B5EF4-FFF2-40B4-BE49-F238E27FC236}">
                <a16:creationId xmlns:a16="http://schemas.microsoft.com/office/drawing/2014/main" id="{9249B25B-F79B-F64C-BCE2-635DBB4BA264}"/>
              </a:ext>
            </a:extLst>
          </p:cNvPr>
          <p:cNvSpPr txBox="1"/>
          <p:nvPr/>
        </p:nvSpPr>
        <p:spPr>
          <a:xfrm>
            <a:off x="6285014" y="5882514"/>
            <a:ext cx="1039067" cy="584775"/>
          </a:xfrm>
          <a:prstGeom prst="rect">
            <a:avLst/>
          </a:prstGeom>
          <a:noFill/>
        </p:spPr>
        <p:txBody>
          <a:bodyPr wrap="none" rtlCol="0">
            <a:spAutoFit/>
          </a:bodyPr>
          <a:lstStyle/>
          <a:p>
            <a:pPr algn="ctr"/>
            <a:r>
              <a:rPr kumimoji="1" lang="en-US" altLang="zh-TW" dirty="0"/>
              <a:t>#020</a:t>
            </a:r>
          </a:p>
          <a:p>
            <a:pPr algn="ctr"/>
            <a:r>
              <a:rPr kumimoji="1" lang="en-US" altLang="zh-TW" dirty="0"/>
              <a:t>0.189322</a:t>
            </a:r>
          </a:p>
        </p:txBody>
      </p: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894DD025-9F04-B446-92D9-DFBBE7BCA93F}"/>
                  </a:ext>
                </a:extLst>
              </p:cNvPr>
              <p:cNvSpPr txBox="1"/>
              <p:nvPr/>
            </p:nvSpPr>
            <p:spPr>
              <a:xfrm>
                <a:off x="878471" y="4208228"/>
                <a:ext cx="431913" cy="523220"/>
              </a:xfrm>
              <a:prstGeom prst="rect">
                <a:avLst/>
              </a:prstGeom>
              <a:noFill/>
            </p:spPr>
            <p:txBody>
              <a:bodyPr wrap="none" rtlCol="0">
                <a:spAutoFit/>
              </a:bodyPr>
              <a:lstStyle/>
              <a:p>
                <a:pPr algn="ctr"/>
                <a:r>
                  <a:rPr lang="en-US" altLang="zh-TW" sz="1400" dirty="0"/>
                  <a:t>i</a:t>
                </a:r>
                <a:r>
                  <a:rPr kumimoji="1" lang="en-US" altLang="zh-TW" sz="1400" dirty="0"/>
                  <a:t>d</a:t>
                </a:r>
              </a:p>
              <a:p>
                <a:pPr algn="ct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𝑑</m:t>
                          </m:r>
                        </m:e>
                        <m:sub>
                          <m:r>
                            <a:rPr lang="en-US" altLang="zh-TW" sz="1400" i="1">
                              <a:latin typeface="Cambria Math" panose="02040503050406030204" pitchFamily="18" charset="0"/>
                            </a:rPr>
                            <m:t>𝐶</m:t>
                          </m:r>
                        </m:sub>
                      </m:sSub>
                    </m:oMath>
                  </m:oMathPara>
                </a14:m>
                <a:endParaRPr kumimoji="1" lang="en-US" altLang="zh-TW" sz="1400" dirty="0"/>
              </a:p>
            </p:txBody>
          </p:sp>
        </mc:Choice>
        <mc:Fallback xmlns="">
          <p:sp>
            <p:nvSpPr>
              <p:cNvPr id="68" name="文字方塊 67">
                <a:extLst>
                  <a:ext uri="{FF2B5EF4-FFF2-40B4-BE49-F238E27FC236}">
                    <a16:creationId xmlns:a16="http://schemas.microsoft.com/office/drawing/2014/main" id="{894DD025-9F04-B446-92D9-DFBBE7BCA93F}"/>
                  </a:ext>
                </a:extLst>
              </p:cNvPr>
              <p:cNvSpPr txBox="1">
                <a:spLocks noRot="1" noChangeAspect="1" noMove="1" noResize="1" noEditPoints="1" noAdjustHandles="1" noChangeArrowheads="1" noChangeShapeType="1" noTextEdit="1"/>
              </p:cNvSpPr>
              <p:nvPr/>
            </p:nvSpPr>
            <p:spPr>
              <a:xfrm>
                <a:off x="878471" y="4208228"/>
                <a:ext cx="431913" cy="523220"/>
              </a:xfrm>
              <a:prstGeom prst="rect">
                <a:avLst/>
              </a:prstGeom>
              <a:blipFill>
                <a:blip r:embed="rId12"/>
                <a:stretch>
                  <a:fillRect/>
                </a:stretch>
              </a:blipFill>
            </p:spPr>
            <p:txBody>
              <a:bodyPr/>
              <a:lstStyle/>
              <a:p>
                <a:r>
                  <a:rPr lang="zh-TW" altLang="en-US">
                    <a:noFill/>
                  </a:rPr>
                  <a:t> </a:t>
                </a:r>
              </a:p>
            </p:txBody>
          </p:sp>
        </mc:Fallback>
      </mc:AlternateContent>
      <p:sp>
        <p:nvSpPr>
          <p:cNvPr id="69" name="向右箭號 68">
            <a:extLst>
              <a:ext uri="{FF2B5EF4-FFF2-40B4-BE49-F238E27FC236}">
                <a16:creationId xmlns:a16="http://schemas.microsoft.com/office/drawing/2014/main" id="{08331D34-81D6-DB46-8CA3-13C160860300}"/>
              </a:ext>
            </a:extLst>
          </p:cNvPr>
          <p:cNvSpPr/>
          <p:nvPr/>
        </p:nvSpPr>
        <p:spPr>
          <a:xfrm rot="5400000">
            <a:off x="3886014" y="5416592"/>
            <a:ext cx="887811" cy="1233107"/>
          </a:xfrm>
          <a:prstGeom prst="stripedRightArrow">
            <a:avLst>
              <a:gd name="adj1" fmla="val 63534"/>
              <a:gd name="adj2" fmla="val 5341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文字方塊 69">
            <a:extLst>
              <a:ext uri="{FF2B5EF4-FFF2-40B4-BE49-F238E27FC236}">
                <a16:creationId xmlns:a16="http://schemas.microsoft.com/office/drawing/2014/main" id="{8B11DF7B-A2CB-D142-8825-0CD776B25CB2}"/>
              </a:ext>
            </a:extLst>
          </p:cNvPr>
          <p:cNvSpPr txBox="1"/>
          <p:nvPr/>
        </p:nvSpPr>
        <p:spPr>
          <a:xfrm>
            <a:off x="3793953" y="5599888"/>
            <a:ext cx="1107996" cy="584775"/>
          </a:xfrm>
          <a:prstGeom prst="rect">
            <a:avLst/>
          </a:prstGeom>
          <a:noFill/>
        </p:spPr>
        <p:txBody>
          <a:bodyPr wrap="none" rtlCol="0">
            <a:spAutoFit/>
          </a:bodyPr>
          <a:lstStyle/>
          <a:p>
            <a:pPr algn="ctr"/>
            <a:r>
              <a:rPr kumimoji="1" lang="en-US" altLang="zh-TW" dirty="0"/>
              <a:t>After </a:t>
            </a:r>
          </a:p>
          <a:p>
            <a:pPr algn="ctr"/>
            <a:r>
              <a:rPr kumimoji="1" lang="en-US" altLang="zh-TW" dirty="0"/>
              <a:t>re-ranking</a:t>
            </a:r>
            <a:endParaRPr kumimoji="1" lang="zh-TW" altLang="en-US" dirty="0"/>
          </a:p>
        </p:txBody>
      </p:sp>
      <p:sp>
        <p:nvSpPr>
          <p:cNvPr id="71" name="文字方塊 70">
            <a:extLst>
              <a:ext uri="{FF2B5EF4-FFF2-40B4-BE49-F238E27FC236}">
                <a16:creationId xmlns:a16="http://schemas.microsoft.com/office/drawing/2014/main" id="{762B73BB-D6C2-E341-A1B2-0109B7B63BF4}"/>
              </a:ext>
            </a:extLst>
          </p:cNvPr>
          <p:cNvSpPr txBox="1"/>
          <p:nvPr/>
        </p:nvSpPr>
        <p:spPr>
          <a:xfrm>
            <a:off x="3537472" y="6355386"/>
            <a:ext cx="1609736" cy="584775"/>
          </a:xfrm>
          <a:prstGeom prst="rect">
            <a:avLst/>
          </a:prstGeom>
          <a:noFill/>
        </p:spPr>
        <p:txBody>
          <a:bodyPr wrap="none" rtlCol="0">
            <a:spAutoFit/>
          </a:bodyPr>
          <a:lstStyle/>
          <a:p>
            <a:r>
              <a:rPr kumimoji="1" lang="en-US" altLang="zh-TW" b="1" dirty="0">
                <a:solidFill>
                  <a:srgbClr val="00A401"/>
                </a:solidFill>
              </a:rPr>
              <a:t>#</a:t>
            </a:r>
            <a:r>
              <a:rPr lang="en-US" altLang="zh-TW" b="1" dirty="0">
                <a:solidFill>
                  <a:srgbClr val="00A401"/>
                </a:solidFill>
              </a:rPr>
              <a:t>314: 0.187618</a:t>
            </a:r>
          </a:p>
          <a:p>
            <a:r>
              <a:rPr lang="en-US" altLang="zh-TW" dirty="0"/>
              <a:t>#020: 0.188524</a:t>
            </a:r>
          </a:p>
        </p:txBody>
      </p:sp>
    </p:spTree>
    <p:extLst>
      <p:ext uri="{BB962C8B-B14F-4D97-AF65-F5344CB8AC3E}">
        <p14:creationId xmlns:p14="http://schemas.microsoft.com/office/powerpoint/2010/main" val="42766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C696637-AD79-3647-99F0-69C6BCA8663E}"/>
              </a:ext>
            </a:extLst>
          </p:cNvPr>
          <p:cNvSpPr>
            <a:spLocks noGrp="1"/>
          </p:cNvSpPr>
          <p:nvPr>
            <p:ph idx="1"/>
          </p:nvPr>
        </p:nvSpPr>
        <p:spPr/>
        <p:txBody>
          <a:bodyPr/>
          <a:lstStyle/>
          <a:p>
            <a:r>
              <a:rPr kumimoji="1" lang="en-US" altLang="zh-TW" dirty="0"/>
              <a:t>Experimental settings</a:t>
            </a:r>
          </a:p>
          <a:p>
            <a:pPr lvl="1"/>
            <a:r>
              <a:rPr lang="en-US" altLang="zh-TW" dirty="0"/>
              <a:t>OS: Ubuntu 16.04 </a:t>
            </a:r>
          </a:p>
          <a:p>
            <a:pPr lvl="1"/>
            <a:r>
              <a:rPr lang="en-US" altLang="zh-TW" dirty="0"/>
              <a:t>CPU: </a:t>
            </a:r>
            <a:r>
              <a:rPr lang="pt" altLang="zh-TW" dirty="0"/>
              <a:t>Intel(</a:t>
            </a:r>
            <a:r>
              <a:rPr lang="pt" altLang="zh-TW" dirty="0" err="1"/>
              <a:t>R</a:t>
            </a:r>
            <a:r>
              <a:rPr lang="pt" altLang="zh-TW" dirty="0"/>
              <a:t>) Xeon(</a:t>
            </a:r>
            <a:r>
              <a:rPr lang="pt" altLang="zh-TW" dirty="0" err="1"/>
              <a:t>R</a:t>
            </a:r>
            <a:r>
              <a:rPr lang="pt" altLang="zh-TW" dirty="0"/>
              <a:t>) E5-2630 </a:t>
            </a:r>
            <a:r>
              <a:rPr lang="en-US" altLang="zh-TW" dirty="0"/>
              <a:t>10 cores </a:t>
            </a:r>
            <a:r>
              <a:rPr lang="pt" altLang="zh-TW" dirty="0"/>
              <a:t>@ 2.20GHz</a:t>
            </a:r>
            <a:endParaRPr lang="en-US" altLang="zh-TW" dirty="0"/>
          </a:p>
          <a:p>
            <a:pPr lvl="1"/>
            <a:r>
              <a:rPr lang="en-US" altLang="zh-TW" dirty="0"/>
              <a:t>GPU: GeForce GTX 1080 </a:t>
            </a:r>
            <a:r>
              <a:rPr lang="en-US" altLang="zh-TW" dirty="0" err="1"/>
              <a:t>Ti</a:t>
            </a:r>
            <a:endParaRPr lang="en-US" altLang="zh-TW" dirty="0"/>
          </a:p>
          <a:p>
            <a:pPr lvl="1"/>
            <a:r>
              <a:rPr lang="en-US" altLang="zh-TW" dirty="0"/>
              <a:t>Memory: 128GB</a:t>
            </a:r>
          </a:p>
          <a:p>
            <a:pPr lvl="1"/>
            <a:r>
              <a:rPr lang="en-US" altLang="zh-TW" dirty="0"/>
              <a:t>Code language: Python 3.6.7</a:t>
            </a:r>
          </a:p>
          <a:p>
            <a:pPr lvl="1"/>
            <a:endParaRPr kumimoji="1" lang="zh-TW" altLang="en-US" dirty="0"/>
          </a:p>
        </p:txBody>
      </p:sp>
      <p:sp>
        <p:nvSpPr>
          <p:cNvPr id="4" name="標題 1">
            <a:extLst>
              <a:ext uri="{FF2B5EF4-FFF2-40B4-BE49-F238E27FC236}">
                <a16:creationId xmlns:a16="http://schemas.microsoft.com/office/drawing/2014/main" id="{9049EA39-5352-7546-8EE5-96A5642AAB44}"/>
              </a:ext>
            </a:extLst>
          </p:cNvPr>
          <p:cNvSpPr>
            <a:spLocks noGrp="1"/>
          </p:cNvSpPr>
          <p:nvPr>
            <p:ph type="title"/>
          </p:nvPr>
        </p:nvSpPr>
        <p:spPr>
          <a:xfrm>
            <a:off x="468313" y="115888"/>
            <a:ext cx="7467600" cy="709612"/>
          </a:xfrm>
        </p:spPr>
        <p:txBody>
          <a:bodyPr/>
          <a:lstStyle/>
          <a:p>
            <a:pPr>
              <a:defRPr/>
            </a:pPr>
            <a:r>
              <a:rPr lang="en-US" altLang="zh-TW" cap="none" dirty="0"/>
              <a:t>Experiments</a:t>
            </a:r>
            <a:endParaRPr lang="zh-TW" altLang="en-US" dirty="0"/>
          </a:p>
        </p:txBody>
      </p:sp>
    </p:spTree>
    <p:extLst>
      <p:ext uri="{BB962C8B-B14F-4D97-AF65-F5344CB8AC3E}">
        <p14:creationId xmlns:p14="http://schemas.microsoft.com/office/powerpoint/2010/main" val="1586295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4BDE08-613F-954A-88BD-E9F9A5A3D9AF}"/>
              </a:ext>
            </a:extLst>
          </p:cNvPr>
          <p:cNvSpPr>
            <a:spLocks noGrp="1"/>
          </p:cNvSpPr>
          <p:nvPr>
            <p:ph idx="1"/>
          </p:nvPr>
        </p:nvSpPr>
        <p:spPr>
          <a:xfrm>
            <a:off x="468313" y="981075"/>
            <a:ext cx="8135937" cy="6120333"/>
          </a:xfrm>
        </p:spPr>
        <p:txBody>
          <a:bodyPr/>
          <a:lstStyle/>
          <a:p>
            <a:r>
              <a:rPr kumimoji="1" lang="en-US" altLang="zh-TW" dirty="0"/>
              <a:t>Performance of</a:t>
            </a:r>
            <a:r>
              <a:rPr lang="en-US" altLang="zh-TW" dirty="0"/>
              <a:t> face detection</a:t>
            </a:r>
          </a:p>
          <a:p>
            <a:pPr lvl="1"/>
            <a:r>
              <a:rPr lang="en-US" altLang="zh-TW" dirty="0"/>
              <a:t>Datasets </a:t>
            </a:r>
          </a:p>
          <a:p>
            <a:pPr lvl="2"/>
            <a:r>
              <a:rPr lang="en-US" altLang="zh-TW" b="1" dirty="0"/>
              <a:t>PASCAL face</a:t>
            </a:r>
          </a:p>
          <a:p>
            <a:pPr lvl="3"/>
            <a:r>
              <a:rPr lang="en" altLang="zh-TW" dirty="0"/>
              <a:t>1335 faces from 851 images</a:t>
            </a:r>
          </a:p>
          <a:p>
            <a:pPr lvl="3"/>
            <a:r>
              <a:rPr lang="en-US" altLang="zh-TW" dirty="0"/>
              <a:t>Some examples: </a:t>
            </a:r>
          </a:p>
          <a:p>
            <a:pPr lvl="3"/>
            <a:endParaRPr lang="en-US" altLang="zh-TW" dirty="0"/>
          </a:p>
          <a:p>
            <a:pPr lvl="3"/>
            <a:endParaRPr lang="en-US" altLang="zh-TW" dirty="0"/>
          </a:p>
          <a:p>
            <a:pPr lvl="3"/>
            <a:endParaRPr lang="en-US" altLang="zh-TW" dirty="0"/>
          </a:p>
          <a:p>
            <a:pPr lvl="3"/>
            <a:endParaRPr lang="en-US" altLang="zh-TW" dirty="0"/>
          </a:p>
          <a:p>
            <a:pPr lvl="2"/>
            <a:r>
              <a:rPr lang="en-US" altLang="zh-TW" b="1" dirty="0"/>
              <a:t>AFW</a:t>
            </a:r>
          </a:p>
          <a:p>
            <a:pPr lvl="3"/>
            <a:r>
              <a:rPr lang="en" altLang="zh-TW" dirty="0"/>
              <a:t>205 images with 473 labeled faces</a:t>
            </a:r>
          </a:p>
          <a:p>
            <a:pPr lvl="3"/>
            <a:r>
              <a:rPr lang="en" altLang="zh-TW" dirty="0"/>
              <a:t>Some examples:</a:t>
            </a:r>
          </a:p>
          <a:p>
            <a:pPr marL="1004887" lvl="3" indent="0">
              <a:buNone/>
            </a:pPr>
            <a:endParaRPr lang="en" altLang="zh-TW" dirty="0"/>
          </a:p>
          <a:p>
            <a:pPr lvl="1"/>
            <a:endParaRPr kumimoji="1" lang="en-US" altLang="zh-TW" dirty="0"/>
          </a:p>
          <a:p>
            <a:pPr lvl="1"/>
            <a:endParaRPr kumimoji="1" lang="en-US" altLang="zh-TW" dirty="0"/>
          </a:p>
        </p:txBody>
      </p:sp>
      <p:sp>
        <p:nvSpPr>
          <p:cNvPr id="7" name="標題 1">
            <a:extLst>
              <a:ext uri="{FF2B5EF4-FFF2-40B4-BE49-F238E27FC236}">
                <a16:creationId xmlns:a16="http://schemas.microsoft.com/office/drawing/2014/main" id="{D1F659C1-0B21-2942-A00F-940A0FC794D0}"/>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a:t>
            </a:r>
          </a:p>
        </p:txBody>
      </p:sp>
      <p:grpSp>
        <p:nvGrpSpPr>
          <p:cNvPr id="2" name="群組 1">
            <a:extLst>
              <a:ext uri="{FF2B5EF4-FFF2-40B4-BE49-F238E27FC236}">
                <a16:creationId xmlns:a16="http://schemas.microsoft.com/office/drawing/2014/main" id="{AA4910EB-9692-F24C-8ECF-01A38F5F4622}"/>
              </a:ext>
            </a:extLst>
          </p:cNvPr>
          <p:cNvGrpSpPr/>
          <p:nvPr/>
        </p:nvGrpSpPr>
        <p:grpSpPr>
          <a:xfrm>
            <a:off x="1691680" y="5305939"/>
            <a:ext cx="5205133" cy="1436173"/>
            <a:chOff x="1691680" y="5305939"/>
            <a:chExt cx="5205133" cy="1436173"/>
          </a:xfrm>
        </p:grpSpPr>
        <p:pic>
          <p:nvPicPr>
            <p:cNvPr id="18" name="圖片 17" descr="一張含有 個人, 室外, 服飾, 直立的 的圖片&#10;&#10;自動產生的描述">
              <a:extLst>
                <a:ext uri="{FF2B5EF4-FFF2-40B4-BE49-F238E27FC236}">
                  <a16:creationId xmlns:a16="http://schemas.microsoft.com/office/drawing/2014/main" id="{7212CA89-82D6-7B4C-A968-223E0D58A59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1680" y="5305939"/>
              <a:ext cx="1504929" cy="1436173"/>
            </a:xfrm>
            <a:prstGeom prst="rect">
              <a:avLst/>
            </a:prstGeom>
          </p:spPr>
        </p:pic>
        <p:pic>
          <p:nvPicPr>
            <p:cNvPr id="20" name="圖片 19" descr="一張含有 個人, 室內, 牆, 人 的圖片&#10;&#10;自動產生的描述">
              <a:extLst>
                <a:ext uri="{FF2B5EF4-FFF2-40B4-BE49-F238E27FC236}">
                  <a16:creationId xmlns:a16="http://schemas.microsoft.com/office/drawing/2014/main" id="{004CBB96-40E6-D94E-AC95-3743020BAB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01743" y="5305939"/>
              <a:ext cx="1780172" cy="1436173"/>
            </a:xfrm>
            <a:prstGeom prst="rect">
              <a:avLst/>
            </a:prstGeom>
          </p:spPr>
        </p:pic>
        <p:pic>
          <p:nvPicPr>
            <p:cNvPr id="22" name="圖片 21" descr="一張含有 個人, 室內, 牆, 坐 的圖片&#10;&#10;自動產生的描述">
              <a:extLst>
                <a:ext uri="{FF2B5EF4-FFF2-40B4-BE49-F238E27FC236}">
                  <a16:creationId xmlns:a16="http://schemas.microsoft.com/office/drawing/2014/main" id="{1DAFCA0F-E4DB-9F46-9DE2-889078175AD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1915" y="5305939"/>
              <a:ext cx="1914898" cy="1436173"/>
            </a:xfrm>
            <a:prstGeom prst="rect">
              <a:avLst/>
            </a:prstGeom>
          </p:spPr>
        </p:pic>
      </p:grpSp>
      <p:grpSp>
        <p:nvGrpSpPr>
          <p:cNvPr id="21" name="群組 20">
            <a:extLst>
              <a:ext uri="{FF2B5EF4-FFF2-40B4-BE49-F238E27FC236}">
                <a16:creationId xmlns:a16="http://schemas.microsoft.com/office/drawing/2014/main" id="{3B5492C7-6BC7-7E41-A9CB-AD5427E7A093}"/>
              </a:ext>
            </a:extLst>
          </p:cNvPr>
          <p:cNvGrpSpPr/>
          <p:nvPr/>
        </p:nvGrpSpPr>
        <p:grpSpPr>
          <a:xfrm>
            <a:off x="1621798" y="2994422"/>
            <a:ext cx="5182450" cy="1165349"/>
            <a:chOff x="1621798" y="2994422"/>
            <a:chExt cx="5182450" cy="1165349"/>
          </a:xfrm>
        </p:grpSpPr>
        <p:pic>
          <p:nvPicPr>
            <p:cNvPr id="9" name="圖片 8" descr="一張含有 個人, 室內, 牆, 坐 的圖片&#10;&#10;自動產生的描述">
              <a:extLst>
                <a:ext uri="{FF2B5EF4-FFF2-40B4-BE49-F238E27FC236}">
                  <a16:creationId xmlns:a16="http://schemas.microsoft.com/office/drawing/2014/main" id="{0BD01FF3-075D-884E-9D7C-73FB9D1B6D4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30770" y="2994422"/>
              <a:ext cx="873478" cy="1162149"/>
            </a:xfrm>
            <a:prstGeom prst="rect">
              <a:avLst/>
            </a:prstGeom>
          </p:spPr>
        </p:pic>
        <p:pic>
          <p:nvPicPr>
            <p:cNvPr id="12" name="圖片 11" descr="一張含有 個人, 牆, 室內, 男人 的圖片&#10;&#10;自動產生的描述">
              <a:extLst>
                <a:ext uri="{FF2B5EF4-FFF2-40B4-BE49-F238E27FC236}">
                  <a16:creationId xmlns:a16="http://schemas.microsoft.com/office/drawing/2014/main" id="{7A2DDB6D-1D09-AC4D-B424-3B41D1B3D9A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76974" y="2994423"/>
              <a:ext cx="1553796" cy="1165347"/>
            </a:xfrm>
            <a:prstGeom prst="rect">
              <a:avLst/>
            </a:prstGeom>
          </p:spPr>
        </p:pic>
        <p:pic>
          <p:nvPicPr>
            <p:cNvPr id="15" name="圖片 14" descr="一張含有 個人, 室內, 直立的, 天花板 的圖片&#10;&#10;自動產生的描述">
              <a:extLst>
                <a:ext uri="{FF2B5EF4-FFF2-40B4-BE49-F238E27FC236}">
                  <a16:creationId xmlns:a16="http://schemas.microsoft.com/office/drawing/2014/main" id="{3104EAEF-B31A-894C-BA37-F6199FA732B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23178" y="2995689"/>
              <a:ext cx="1553796" cy="1164082"/>
            </a:xfrm>
            <a:prstGeom prst="rect">
              <a:avLst/>
            </a:prstGeom>
          </p:spPr>
        </p:pic>
        <p:pic>
          <p:nvPicPr>
            <p:cNvPr id="19" name="圖片 18" descr="一張含有 室外, 個人, 天空, 滑雪 的圖片&#10;&#10;自動產生的描述">
              <a:extLst>
                <a:ext uri="{FF2B5EF4-FFF2-40B4-BE49-F238E27FC236}">
                  <a16:creationId xmlns:a16="http://schemas.microsoft.com/office/drawing/2014/main" id="{290AEF69-255F-E04C-953A-FB2BF554421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621798" y="2996953"/>
              <a:ext cx="1201380" cy="1162818"/>
            </a:xfrm>
            <a:prstGeom prst="rect">
              <a:avLst/>
            </a:prstGeom>
          </p:spPr>
        </p:pic>
      </p:grpSp>
    </p:spTree>
    <p:extLst>
      <p:ext uri="{BB962C8B-B14F-4D97-AF65-F5344CB8AC3E}">
        <p14:creationId xmlns:p14="http://schemas.microsoft.com/office/powerpoint/2010/main" val="132989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4BDE08-613F-954A-88BD-E9F9A5A3D9AF}"/>
              </a:ext>
            </a:extLst>
          </p:cNvPr>
          <p:cNvSpPr>
            <a:spLocks noGrp="1"/>
          </p:cNvSpPr>
          <p:nvPr>
            <p:ph idx="1"/>
          </p:nvPr>
        </p:nvSpPr>
        <p:spPr>
          <a:xfrm>
            <a:off x="468313" y="981076"/>
            <a:ext cx="8135937" cy="2929122"/>
          </a:xfrm>
        </p:spPr>
        <p:txBody>
          <a:bodyPr/>
          <a:lstStyle/>
          <a:p>
            <a:r>
              <a:rPr kumimoji="1" lang="en-US" altLang="zh-TW" dirty="0"/>
              <a:t>Performance of</a:t>
            </a:r>
            <a:r>
              <a:rPr lang="en-US" altLang="zh-TW" dirty="0"/>
              <a:t> face detection</a:t>
            </a:r>
          </a:p>
          <a:p>
            <a:pPr lvl="1"/>
            <a:r>
              <a:rPr lang="en-US" altLang="zh-TW" dirty="0"/>
              <a:t>Datasets </a:t>
            </a:r>
          </a:p>
          <a:p>
            <a:pPr lvl="2"/>
            <a:r>
              <a:rPr lang="en" altLang="zh-TW" b="1" dirty="0"/>
              <a:t>FDDB</a:t>
            </a:r>
          </a:p>
          <a:p>
            <a:pPr lvl="3"/>
            <a:r>
              <a:rPr lang="en-US" altLang="zh-TW" dirty="0"/>
              <a:t>5,171 faces in 2,845 images</a:t>
            </a:r>
            <a:endParaRPr lang="en" altLang="zh-TW" dirty="0"/>
          </a:p>
          <a:p>
            <a:pPr lvl="3"/>
            <a:r>
              <a:rPr kumimoji="1" lang="en-US" altLang="zh-TW" dirty="0"/>
              <a:t>Evaluate on discrete ROC curves</a:t>
            </a:r>
          </a:p>
          <a:p>
            <a:pPr lvl="3"/>
            <a:r>
              <a:rPr lang="en-US" altLang="zh-TW" dirty="0"/>
              <a:t>Provide bounding ellipse</a:t>
            </a:r>
            <a:r>
              <a:rPr lang="zh-TW" altLang="zh-TW" dirty="0"/>
              <a:t> </a:t>
            </a:r>
            <a:endParaRPr lang="en-US" altLang="zh-TW" dirty="0"/>
          </a:p>
          <a:p>
            <a:pPr lvl="3"/>
            <a:r>
              <a:rPr lang="en-US" altLang="zh-TW" dirty="0"/>
              <a:t>Data-preprocessing: </a:t>
            </a:r>
            <a:r>
              <a:rPr lang="en" altLang="zh-TW" dirty="0"/>
              <a:t>convert the ellipses to minimum bounding rectangles</a:t>
            </a:r>
          </a:p>
          <a:p>
            <a:pPr lvl="1"/>
            <a:endParaRPr kumimoji="1" lang="en-US" altLang="zh-TW" dirty="0"/>
          </a:p>
        </p:txBody>
      </p:sp>
      <p:sp>
        <p:nvSpPr>
          <p:cNvPr id="7" name="標題 1">
            <a:extLst>
              <a:ext uri="{FF2B5EF4-FFF2-40B4-BE49-F238E27FC236}">
                <a16:creationId xmlns:a16="http://schemas.microsoft.com/office/drawing/2014/main" id="{D1F659C1-0B21-2942-A00F-940A0FC794D0}"/>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23" name="群組 22">
            <a:extLst>
              <a:ext uri="{FF2B5EF4-FFF2-40B4-BE49-F238E27FC236}">
                <a16:creationId xmlns:a16="http://schemas.microsoft.com/office/drawing/2014/main" id="{6D778327-CE8F-E242-9AB0-F4E837340513}"/>
              </a:ext>
            </a:extLst>
          </p:cNvPr>
          <p:cNvGrpSpPr/>
          <p:nvPr/>
        </p:nvGrpSpPr>
        <p:grpSpPr>
          <a:xfrm>
            <a:off x="1146456" y="3910198"/>
            <a:ext cx="6606243" cy="1938413"/>
            <a:chOff x="1146456" y="3910198"/>
            <a:chExt cx="6606243" cy="1938413"/>
          </a:xfrm>
        </p:grpSpPr>
        <p:pic>
          <p:nvPicPr>
            <p:cNvPr id="8" name="圖片 7">
              <a:extLst>
                <a:ext uri="{FF2B5EF4-FFF2-40B4-BE49-F238E27FC236}">
                  <a16:creationId xmlns:a16="http://schemas.microsoft.com/office/drawing/2014/main" id="{787AD204-4741-A144-A43F-AB9A9C71A254}"/>
                </a:ext>
              </a:extLst>
            </p:cNvPr>
            <p:cNvPicPr>
              <a:picLocks noChangeAspect="1"/>
            </p:cNvPicPr>
            <p:nvPr/>
          </p:nvPicPr>
          <p:blipFill>
            <a:blip r:embed="rId3"/>
            <a:stretch>
              <a:fillRect/>
            </a:stretch>
          </p:blipFill>
          <p:spPr>
            <a:xfrm>
              <a:off x="5724128" y="3910198"/>
              <a:ext cx="2028571" cy="1938412"/>
            </a:xfrm>
            <a:prstGeom prst="rect">
              <a:avLst/>
            </a:prstGeom>
          </p:spPr>
        </p:pic>
        <p:pic>
          <p:nvPicPr>
            <p:cNvPr id="9" name="圖片 8">
              <a:extLst>
                <a:ext uri="{FF2B5EF4-FFF2-40B4-BE49-F238E27FC236}">
                  <a16:creationId xmlns:a16="http://schemas.microsoft.com/office/drawing/2014/main" id="{0BF067A6-F17C-264E-B8E3-903F9DEDF527}"/>
                </a:ext>
              </a:extLst>
            </p:cNvPr>
            <p:cNvPicPr>
              <a:picLocks noChangeAspect="1"/>
            </p:cNvPicPr>
            <p:nvPr/>
          </p:nvPicPr>
          <p:blipFill>
            <a:blip r:embed="rId4"/>
            <a:stretch>
              <a:fillRect/>
            </a:stretch>
          </p:blipFill>
          <p:spPr>
            <a:xfrm>
              <a:off x="3884428" y="4117404"/>
              <a:ext cx="1130300" cy="1524000"/>
            </a:xfrm>
            <a:prstGeom prst="rect">
              <a:avLst/>
            </a:prstGeom>
          </p:spPr>
        </p:pic>
        <p:pic>
          <p:nvPicPr>
            <p:cNvPr id="11" name="圖片 10">
              <a:extLst>
                <a:ext uri="{FF2B5EF4-FFF2-40B4-BE49-F238E27FC236}">
                  <a16:creationId xmlns:a16="http://schemas.microsoft.com/office/drawing/2014/main" id="{2882D8E8-27E6-C942-A1CD-568589D0E6EA}"/>
                </a:ext>
              </a:extLst>
            </p:cNvPr>
            <p:cNvPicPr>
              <a:picLocks noChangeAspect="1"/>
            </p:cNvPicPr>
            <p:nvPr/>
          </p:nvPicPr>
          <p:blipFill>
            <a:blip r:embed="rId5"/>
            <a:stretch>
              <a:fillRect/>
            </a:stretch>
          </p:blipFill>
          <p:spPr>
            <a:xfrm>
              <a:off x="1146456" y="3910198"/>
              <a:ext cx="2028572" cy="1938413"/>
            </a:xfrm>
            <a:prstGeom prst="rect">
              <a:avLst/>
            </a:prstGeom>
          </p:spPr>
        </p:pic>
        <p:cxnSp>
          <p:nvCxnSpPr>
            <p:cNvPr id="13" name="直線箭頭接點 12">
              <a:extLst>
                <a:ext uri="{FF2B5EF4-FFF2-40B4-BE49-F238E27FC236}">
                  <a16:creationId xmlns:a16="http://schemas.microsoft.com/office/drawing/2014/main" id="{3CF9CD6E-2A18-404A-B1EB-4AE848502C48}"/>
                </a:ext>
              </a:extLst>
            </p:cNvPr>
            <p:cNvCxnSpPr>
              <a:stCxn id="11" idx="3"/>
              <a:endCxn id="9" idx="1"/>
            </p:cNvCxnSpPr>
            <p:nvPr/>
          </p:nvCxnSpPr>
          <p:spPr>
            <a:xfrm flipV="1">
              <a:off x="3175028" y="4879404"/>
              <a:ext cx="709400"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直線箭頭接點 18">
              <a:extLst>
                <a:ext uri="{FF2B5EF4-FFF2-40B4-BE49-F238E27FC236}">
                  <a16:creationId xmlns:a16="http://schemas.microsoft.com/office/drawing/2014/main" id="{A06F6337-161F-4647-89A1-0D0E56A30580}"/>
                </a:ext>
              </a:extLst>
            </p:cNvPr>
            <p:cNvCxnSpPr>
              <a:stCxn id="9" idx="3"/>
              <a:endCxn id="8" idx="1"/>
            </p:cNvCxnSpPr>
            <p:nvPr/>
          </p:nvCxnSpPr>
          <p:spPr>
            <a:xfrm>
              <a:off x="5014728" y="4879404"/>
              <a:ext cx="7094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sp>
        <p:nvSpPr>
          <p:cNvPr id="2" name="矩形 1">
            <a:extLst>
              <a:ext uri="{FF2B5EF4-FFF2-40B4-BE49-F238E27FC236}">
                <a16:creationId xmlns:a16="http://schemas.microsoft.com/office/drawing/2014/main" id="{1248CB30-C6B7-6F43-B986-A88628C18715}"/>
              </a:ext>
            </a:extLst>
          </p:cNvPr>
          <p:cNvSpPr/>
          <p:nvPr/>
        </p:nvSpPr>
        <p:spPr>
          <a:xfrm>
            <a:off x="3589406" y="5707647"/>
            <a:ext cx="1720343" cy="338554"/>
          </a:xfrm>
          <a:prstGeom prst="rect">
            <a:avLst/>
          </a:prstGeom>
        </p:spPr>
        <p:txBody>
          <a:bodyPr wrap="none">
            <a:spAutoFit/>
          </a:bodyPr>
          <a:lstStyle/>
          <a:p>
            <a:pPr algn="ctr"/>
            <a:r>
              <a:rPr lang="en-US" altLang="zh-TW" dirty="0"/>
              <a:t>bounding ellipse</a:t>
            </a:r>
            <a:r>
              <a:rPr lang="zh-TW" altLang="zh-TW" dirty="0"/>
              <a:t> </a:t>
            </a:r>
            <a:endParaRPr lang="zh-TW" altLang="en-US" dirty="0"/>
          </a:p>
        </p:txBody>
      </p:sp>
    </p:spTree>
    <p:extLst>
      <p:ext uri="{BB962C8B-B14F-4D97-AF65-F5344CB8AC3E}">
        <p14:creationId xmlns:p14="http://schemas.microsoft.com/office/powerpoint/2010/main" val="411142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cap="none" dirty="0"/>
              <a:t>Outline</a:t>
            </a:r>
            <a:endParaRPr lang="zh-TW" altLang="en-US" dirty="0"/>
          </a:p>
        </p:txBody>
      </p:sp>
      <p:sp>
        <p:nvSpPr>
          <p:cNvPr id="8195" name="內容版面配置區 2"/>
          <p:cNvSpPr>
            <a:spLocks noGrp="1"/>
          </p:cNvSpPr>
          <p:nvPr>
            <p:ph idx="1"/>
          </p:nvPr>
        </p:nvSpPr>
        <p:spPr/>
        <p:txBody>
          <a:bodyPr/>
          <a:lstStyle/>
          <a:p>
            <a:pPr>
              <a:defRPr/>
            </a:pPr>
            <a:r>
              <a:rPr lang="en-US" altLang="zh-TW" dirty="0"/>
              <a:t>Introduction</a:t>
            </a:r>
          </a:p>
          <a:p>
            <a:pPr>
              <a:defRPr/>
            </a:pPr>
            <a:r>
              <a:rPr lang="en-US" altLang="zh-TW" dirty="0"/>
              <a:t>Related Work</a:t>
            </a:r>
          </a:p>
          <a:p>
            <a:pPr>
              <a:defRPr/>
            </a:pPr>
            <a:r>
              <a:rPr lang="en-US" altLang="zh-TW" dirty="0"/>
              <a:t>Methods</a:t>
            </a:r>
          </a:p>
          <a:p>
            <a:pPr>
              <a:defRPr/>
            </a:pPr>
            <a:r>
              <a:rPr lang="en-US" altLang="zh-TW" dirty="0"/>
              <a:t>Experiments</a:t>
            </a:r>
          </a:p>
          <a:p>
            <a:pPr>
              <a:defRPr/>
            </a:pPr>
            <a:r>
              <a:rPr lang="en-US" altLang="zh-TW" dirty="0"/>
              <a:t>Conclusions</a:t>
            </a:r>
            <a:r>
              <a:rPr lang="zh-TW" altLang="en-US" dirty="0"/>
              <a:t> </a:t>
            </a:r>
            <a:r>
              <a:rPr lang="en-US" altLang="zh-TW" dirty="0"/>
              <a:t>and discussions</a:t>
            </a:r>
          </a:p>
          <a:p>
            <a:pPr>
              <a:defRPr/>
            </a:pPr>
            <a:r>
              <a:rPr lang="en-US" altLang="zh-TW" dirty="0"/>
              <a:t>References</a:t>
            </a:r>
          </a:p>
          <a:p>
            <a:pPr>
              <a:defRPr/>
            </a:pPr>
            <a:endParaRPr lang="en-US" altLang="zh-TW" dirty="0"/>
          </a:p>
          <a:p>
            <a:pPr>
              <a:defRPr/>
            </a:pPr>
            <a:endParaRPr lang="en-US" altLang="zh-TW"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33385"/>
          </a:xfrm>
        </p:spPr>
        <p:txBody>
          <a:bodyPr/>
          <a:lstStyle/>
          <a:p>
            <a:r>
              <a:rPr kumimoji="1" lang="en-US" altLang="zh-TW" dirty="0"/>
              <a:t>Evaluation of</a:t>
            </a:r>
            <a:r>
              <a:rPr lang="en-US" altLang="zh-TW" dirty="0"/>
              <a:t> face detection runtime</a:t>
            </a:r>
          </a:p>
          <a:p>
            <a:pPr lvl="1"/>
            <a:r>
              <a:rPr lang="en-US" altLang="zh-TW" dirty="0"/>
              <a:t>Dataset</a:t>
            </a:r>
          </a:p>
          <a:p>
            <a:pPr lvl="2"/>
            <a:r>
              <a:rPr lang="en-US" altLang="zh-TW" b="1" dirty="0"/>
              <a:t>UTKFace</a:t>
            </a:r>
          </a:p>
          <a:p>
            <a:pPr lvl="3"/>
            <a:r>
              <a:rPr lang="en" altLang="zh-TW" dirty="0"/>
              <a:t>Large-scale face dataset and only single face in one image</a:t>
            </a:r>
          </a:p>
          <a:p>
            <a:pPr lvl="3"/>
            <a:r>
              <a:rPr lang="en-US" altLang="zh-TW" dirty="0"/>
              <a:t>23,709 facial images</a:t>
            </a:r>
          </a:p>
          <a:p>
            <a:pPr lvl="1"/>
            <a:endParaRPr kumimoji="1" lang="en-US" altLang="zh-TW" sz="1800" b="1" dirty="0"/>
          </a:p>
        </p:txBody>
      </p:sp>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pic>
        <p:nvPicPr>
          <p:cNvPr id="2" name="圖片 1">
            <a:extLst>
              <a:ext uri="{FF2B5EF4-FFF2-40B4-BE49-F238E27FC236}">
                <a16:creationId xmlns:a16="http://schemas.microsoft.com/office/drawing/2014/main" id="{549835EA-36F4-FC4E-B927-B64EA7E00AA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53841" y="3140968"/>
            <a:ext cx="4896544" cy="3152927"/>
          </a:xfrm>
          <a:prstGeom prst="rect">
            <a:avLst/>
          </a:prstGeom>
        </p:spPr>
      </p:pic>
      <p:sp>
        <p:nvSpPr>
          <p:cNvPr id="3" name="矩形 2">
            <a:extLst>
              <a:ext uri="{FF2B5EF4-FFF2-40B4-BE49-F238E27FC236}">
                <a16:creationId xmlns:a16="http://schemas.microsoft.com/office/drawing/2014/main" id="{A1EE576C-3589-E24F-90E2-5010F07F5B29}"/>
              </a:ext>
            </a:extLst>
          </p:cNvPr>
          <p:cNvSpPr/>
          <p:nvPr/>
        </p:nvSpPr>
        <p:spPr>
          <a:xfrm>
            <a:off x="6074843" y="6381328"/>
            <a:ext cx="2385589" cy="261610"/>
          </a:xfrm>
          <a:prstGeom prst="rect">
            <a:avLst/>
          </a:prstGeom>
        </p:spPr>
        <p:txBody>
          <a:bodyPr wrap="none">
            <a:spAutoFit/>
          </a:bodyPr>
          <a:lstStyle/>
          <a:p>
            <a:r>
              <a:rPr lang="en-US" altLang="zh-TW" sz="1100" dirty="0">
                <a:hlinkClick r:id="rId4"/>
              </a:rPr>
              <a:t>https://susanqq.github.io/UTKFace/</a:t>
            </a:r>
            <a:endParaRPr lang="zh-TW" altLang="en-US" sz="1100" dirty="0"/>
          </a:p>
        </p:txBody>
      </p:sp>
    </p:spTree>
    <p:extLst>
      <p:ext uri="{BB962C8B-B14F-4D97-AF65-F5344CB8AC3E}">
        <p14:creationId xmlns:p14="http://schemas.microsoft.com/office/powerpoint/2010/main" val="60101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3A4D7FB-E3F3-F34A-B581-A4CEFA19736F}"/>
              </a:ext>
            </a:extLst>
          </p:cNvPr>
          <p:cNvSpPr>
            <a:spLocks noGrp="1"/>
          </p:cNvSpPr>
          <p:nvPr>
            <p:ph idx="1"/>
          </p:nvPr>
        </p:nvSpPr>
        <p:spPr/>
        <p:txBody>
          <a:bodyPr/>
          <a:lstStyle/>
          <a:p>
            <a:r>
              <a:rPr kumimoji="1" lang="en-US" altLang="zh-TW" dirty="0"/>
              <a:t>Performance of</a:t>
            </a:r>
            <a:r>
              <a:rPr lang="en-US" altLang="zh-TW" dirty="0"/>
              <a:t> face detection</a:t>
            </a:r>
          </a:p>
          <a:p>
            <a:pPr lvl="1"/>
            <a:r>
              <a:rPr kumimoji="1" lang="en-US" altLang="zh-TW" b="1" dirty="0"/>
              <a:t>Intersection over Union </a:t>
            </a:r>
            <a:r>
              <a:rPr kumimoji="1" lang="en-US" altLang="zh-TW" dirty="0"/>
              <a:t>(IOU)</a:t>
            </a:r>
          </a:p>
          <a:p>
            <a:pPr lvl="2"/>
            <a:r>
              <a:rPr kumimoji="1" lang="en" altLang="zh-TW" dirty="0"/>
              <a:t> An Intersection over Union score &gt; 0.5 is normally considered a “good” prediction. Depending on the metric, threshold usually be set to 50%, 75% or 95%.</a:t>
            </a:r>
          </a:p>
        </p:txBody>
      </p:sp>
      <p:sp>
        <p:nvSpPr>
          <p:cNvPr id="4" name="標題 1">
            <a:extLst>
              <a:ext uri="{FF2B5EF4-FFF2-40B4-BE49-F238E27FC236}">
                <a16:creationId xmlns:a16="http://schemas.microsoft.com/office/drawing/2014/main" id="{C3DC3D01-AD3E-F146-BE61-F12F8111E57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9" name="群組 8">
            <a:extLst>
              <a:ext uri="{FF2B5EF4-FFF2-40B4-BE49-F238E27FC236}">
                <a16:creationId xmlns:a16="http://schemas.microsoft.com/office/drawing/2014/main" id="{CBE415F9-CA24-0148-B78E-97A664B3B2DD}"/>
              </a:ext>
            </a:extLst>
          </p:cNvPr>
          <p:cNvGrpSpPr/>
          <p:nvPr/>
        </p:nvGrpSpPr>
        <p:grpSpPr>
          <a:xfrm>
            <a:off x="3923928" y="3645024"/>
            <a:ext cx="2880320" cy="2426703"/>
            <a:chOff x="5796136" y="4681973"/>
            <a:chExt cx="2520280" cy="1965818"/>
          </a:xfrm>
        </p:grpSpPr>
        <p:pic>
          <p:nvPicPr>
            <p:cNvPr id="5" name="圖片 4">
              <a:extLst>
                <a:ext uri="{FF2B5EF4-FFF2-40B4-BE49-F238E27FC236}">
                  <a16:creationId xmlns:a16="http://schemas.microsoft.com/office/drawing/2014/main" id="{79729F0F-13EA-DC4D-8123-8670451F894E}"/>
                </a:ext>
              </a:extLst>
            </p:cNvPr>
            <p:cNvPicPr>
              <a:picLocks noChangeAspect="1"/>
            </p:cNvPicPr>
            <p:nvPr/>
          </p:nvPicPr>
          <p:blipFill>
            <a:blip r:embed="rId3"/>
            <a:stretch>
              <a:fillRect/>
            </a:stretch>
          </p:blipFill>
          <p:spPr>
            <a:xfrm>
              <a:off x="5796136" y="4681973"/>
              <a:ext cx="2520280" cy="1965818"/>
            </a:xfrm>
            <a:prstGeom prst="rect">
              <a:avLst/>
            </a:prstGeom>
          </p:spPr>
        </p:pic>
        <p:sp>
          <p:nvSpPr>
            <p:cNvPr id="2" name="矩形 1">
              <a:extLst>
                <a:ext uri="{FF2B5EF4-FFF2-40B4-BE49-F238E27FC236}">
                  <a16:creationId xmlns:a16="http://schemas.microsoft.com/office/drawing/2014/main" id="{C40A0E3C-D8CC-2C4B-9FBA-26CEB8C010F8}"/>
                </a:ext>
              </a:extLst>
            </p:cNvPr>
            <p:cNvSpPr/>
            <p:nvPr/>
          </p:nvSpPr>
          <p:spPr>
            <a:xfrm>
              <a:off x="7416000" y="4730400"/>
              <a:ext cx="669600" cy="66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F1370940-C7D6-524E-8BBD-A19BC518D8E1}"/>
                </a:ext>
              </a:extLst>
            </p:cNvPr>
            <p:cNvSpPr/>
            <p:nvPr/>
          </p:nvSpPr>
          <p:spPr>
            <a:xfrm>
              <a:off x="7596000" y="4896000"/>
              <a:ext cx="669600" cy="666000"/>
            </a:xfrm>
            <a:prstGeom prst="rect">
              <a:avLst/>
            </a:prstGeom>
            <a:no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AF4526C5-B08B-4B4B-9379-AF01F22482BD}"/>
                </a:ext>
              </a:extLst>
            </p:cNvPr>
            <p:cNvSpPr/>
            <p:nvPr/>
          </p:nvSpPr>
          <p:spPr>
            <a:xfrm>
              <a:off x="7416000" y="5765337"/>
              <a:ext cx="669600" cy="66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B797FAC2-0F59-E243-80F3-AA08F3772912}"/>
                </a:ext>
              </a:extLst>
            </p:cNvPr>
            <p:cNvSpPr/>
            <p:nvPr/>
          </p:nvSpPr>
          <p:spPr>
            <a:xfrm>
              <a:off x="7596000" y="5930937"/>
              <a:ext cx="669600" cy="666000"/>
            </a:xfrm>
            <a:prstGeom prst="rect">
              <a:avLst/>
            </a:prstGeom>
            <a:no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9634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55837"/>
              </a:xfrm>
            </p:spPr>
            <p:txBody>
              <a:bodyPr/>
              <a:lstStyle/>
              <a:p>
                <a:r>
                  <a:rPr kumimoji="1" lang="en-US" altLang="zh-TW" dirty="0"/>
                  <a:t>Performance of</a:t>
                </a:r>
                <a:r>
                  <a:rPr lang="en-US" altLang="zh-TW" dirty="0"/>
                  <a:t> face detection</a:t>
                </a:r>
              </a:p>
              <a:p>
                <a:pPr lvl="1"/>
                <a14:m>
                  <m:oMath xmlns:m="http://schemas.openxmlformats.org/officeDocument/2006/math">
                    <m:r>
                      <a:rPr kumimoji="1" lang="en-US" altLang="zh-TW" sz="1800" b="1" i="1" smtClean="0">
                        <a:latin typeface="Cambria Math" panose="02040503050406030204" pitchFamily="18" charset="0"/>
                      </a:rPr>
                      <m:t>𝑷𝒓𝒆𝒄𝒊𝒔𝒊𝒐𝒏</m:t>
                    </m:r>
                    <m:r>
                      <a:rPr kumimoji="1" lang="en-US" altLang="zh-TW" sz="1800" b="1" i="1" smtClean="0">
                        <a:latin typeface="Cambria Math" panose="02040503050406030204" pitchFamily="18" charset="0"/>
                      </a:rPr>
                      <m:t>= </m:t>
                    </m:r>
                    <m:f>
                      <m:fPr>
                        <m:ctrlPr>
                          <a:rPr kumimoji="1" lang="en-US" altLang="zh-TW" sz="1800" b="1" i="1" smtClean="0">
                            <a:latin typeface="Cambria Math" panose="02040503050406030204" pitchFamily="18" charset="0"/>
                          </a:rPr>
                        </m:ctrlPr>
                      </m:fPr>
                      <m:num>
                        <m:r>
                          <a:rPr kumimoji="1" lang="en-US" altLang="zh-TW" sz="1800" b="1" i="1" smtClean="0">
                            <a:latin typeface="Cambria Math" panose="02040503050406030204" pitchFamily="18" charset="0"/>
                          </a:rPr>
                          <m:t>𝑻𝑷</m:t>
                        </m:r>
                      </m:num>
                      <m:den>
                        <m:r>
                          <a:rPr kumimoji="1" lang="en-US" altLang="zh-TW" sz="1800" b="1" i="1" smtClean="0">
                            <a:latin typeface="Cambria Math" panose="02040503050406030204" pitchFamily="18" charset="0"/>
                          </a:rPr>
                          <m:t>𝑻𝑷</m:t>
                        </m:r>
                        <m:r>
                          <a:rPr kumimoji="1" lang="en-US" altLang="zh-TW" sz="1800" b="1" i="1" smtClean="0">
                            <a:latin typeface="Cambria Math" panose="02040503050406030204" pitchFamily="18" charset="0"/>
                          </a:rPr>
                          <m:t>+</m:t>
                        </m:r>
                        <m:r>
                          <a:rPr kumimoji="1" lang="en-US" altLang="zh-TW" sz="1800" b="1" i="1" smtClean="0">
                            <a:latin typeface="Cambria Math" panose="02040503050406030204" pitchFamily="18" charset="0"/>
                          </a:rPr>
                          <m:t>𝑭𝑷</m:t>
                        </m:r>
                      </m:den>
                    </m:f>
                    <m:r>
                      <a:rPr kumimoji="1" lang="en-US" altLang="zh-TW" sz="1800" b="1" i="1" smtClean="0">
                        <a:latin typeface="Cambria Math" panose="02040503050406030204" pitchFamily="18" charset="0"/>
                      </a:rPr>
                      <m:t>= </m:t>
                    </m:r>
                    <m:f>
                      <m:fPr>
                        <m:ctrlPr>
                          <a:rPr kumimoji="1" lang="en-US" altLang="zh-TW" sz="1800" b="1" i="1" smtClean="0">
                            <a:latin typeface="Cambria Math" panose="02040503050406030204" pitchFamily="18" charset="0"/>
                          </a:rPr>
                        </m:ctrlPr>
                      </m:fPr>
                      <m:num>
                        <m:r>
                          <a:rPr kumimoji="1" lang="en-US" altLang="zh-TW" sz="1800" b="1" i="1" smtClean="0">
                            <a:latin typeface="Cambria Math" panose="02040503050406030204" pitchFamily="18" charset="0"/>
                          </a:rPr>
                          <m:t>𝑻𝑷</m:t>
                        </m:r>
                      </m:num>
                      <m:den>
                        <m:r>
                          <a:rPr kumimoji="1" lang="en-US" altLang="zh-TW" sz="1800" b="1" i="1" smtClean="0">
                            <a:latin typeface="Cambria Math" panose="02040503050406030204" pitchFamily="18" charset="0"/>
                          </a:rPr>
                          <m:t>𝒂𝒍𝒍</m:t>
                        </m:r>
                        <m:r>
                          <a:rPr kumimoji="1" lang="en-US" altLang="zh-TW" sz="1800" b="1" i="1" smtClean="0">
                            <a:latin typeface="Cambria Math" panose="02040503050406030204" pitchFamily="18" charset="0"/>
                          </a:rPr>
                          <m:t> </m:t>
                        </m:r>
                        <m:r>
                          <a:rPr kumimoji="1" lang="en-US" altLang="zh-TW" sz="1800" b="1" i="1" smtClean="0">
                            <a:latin typeface="Cambria Math" panose="02040503050406030204" pitchFamily="18" charset="0"/>
                          </a:rPr>
                          <m:t>𝒅𝒆𝒕𝒆𝒄𝒕𝒊𝒐𝒏</m:t>
                        </m:r>
                      </m:den>
                    </m:f>
                    <m:r>
                      <a:rPr kumimoji="1" lang="en-US" altLang="zh-TW" sz="1800" b="1" i="0" smtClean="0">
                        <a:latin typeface="Cambria Math" panose="02040503050406030204" pitchFamily="18" charset="0"/>
                      </a:rPr>
                      <m:t> </m:t>
                    </m:r>
                  </m:oMath>
                </a14:m>
                <a:endParaRPr kumimoji="1" lang="en-US" altLang="zh-TW" sz="1800" b="1" i="1" dirty="0">
                  <a:latin typeface="Cambria Math" panose="02040503050406030204" pitchFamily="18" charset="0"/>
                </a:endParaRPr>
              </a:p>
              <a:p>
                <a:pPr lvl="1"/>
                <a14:m>
                  <m:oMath xmlns:m="http://schemas.openxmlformats.org/officeDocument/2006/math">
                    <m:r>
                      <a:rPr kumimoji="1" lang="en-US" altLang="zh-TW" sz="1800" b="1" i="1" smtClean="0">
                        <a:latin typeface="Cambria Math" panose="02040503050406030204" pitchFamily="18" charset="0"/>
                      </a:rPr>
                      <m:t>𝑹𝒆𝒄𝒂𝒍𝒍</m:t>
                    </m:r>
                    <m:r>
                      <a:rPr kumimoji="1" lang="en-US" altLang="zh-TW" sz="1800" b="1" i="1" smtClean="0">
                        <a:latin typeface="Cambria Math" panose="02040503050406030204" pitchFamily="18" charset="0"/>
                      </a:rPr>
                      <m:t>=</m:t>
                    </m:r>
                    <m:r>
                      <a:rPr kumimoji="1" lang="en-US" altLang="zh-TW" sz="1800" b="1" i="1">
                        <a:latin typeface="Cambria Math" panose="02040503050406030204" pitchFamily="18" charset="0"/>
                      </a:rPr>
                      <m:t>𝑻𝒓𝒖𝒆</m:t>
                    </m:r>
                    <m:r>
                      <a:rPr kumimoji="1" lang="en-US" altLang="zh-TW" sz="1800" b="1" i="1">
                        <a:latin typeface="Cambria Math" panose="02040503050406030204" pitchFamily="18" charset="0"/>
                      </a:rPr>
                      <m:t> </m:t>
                    </m:r>
                    <m:r>
                      <a:rPr kumimoji="1" lang="en-US" altLang="zh-TW" sz="1800" b="1" i="1">
                        <a:latin typeface="Cambria Math" panose="02040503050406030204" pitchFamily="18" charset="0"/>
                      </a:rPr>
                      <m:t>𝒑𝒐𝒔𝒊𝒕𝒊𝒗𝒆</m:t>
                    </m:r>
                    <m:r>
                      <a:rPr kumimoji="1" lang="en-US" altLang="zh-TW" sz="1800" b="1" i="1">
                        <a:latin typeface="Cambria Math" panose="02040503050406030204" pitchFamily="18" charset="0"/>
                      </a:rPr>
                      <m:t> </m:t>
                    </m:r>
                    <m:r>
                      <a:rPr kumimoji="1" lang="en-US" altLang="zh-TW" sz="1800" b="1" i="1">
                        <a:latin typeface="Cambria Math" panose="02040503050406030204" pitchFamily="18" charset="0"/>
                      </a:rPr>
                      <m:t>𝒓𝒂𝒕𝒆</m:t>
                    </m:r>
                    <m:r>
                      <a:rPr kumimoji="1" lang="en-US" altLang="zh-TW" sz="1800" b="1" i="1" smtClean="0">
                        <a:latin typeface="Cambria Math" panose="02040503050406030204" pitchFamily="18" charset="0"/>
                      </a:rPr>
                      <m:t>= </m:t>
                    </m:r>
                    <m:f>
                      <m:fPr>
                        <m:ctrlPr>
                          <a:rPr kumimoji="1" lang="en-US" altLang="zh-TW" sz="1800" b="1" i="1">
                            <a:latin typeface="Cambria Math" panose="02040503050406030204" pitchFamily="18" charset="0"/>
                          </a:rPr>
                        </m:ctrlPr>
                      </m:fPr>
                      <m:num>
                        <m:r>
                          <a:rPr kumimoji="1" lang="en-US" altLang="zh-TW" sz="1800" b="1" i="1">
                            <a:latin typeface="Cambria Math" panose="02040503050406030204" pitchFamily="18" charset="0"/>
                          </a:rPr>
                          <m:t>𝑻𝑷</m:t>
                        </m:r>
                      </m:num>
                      <m:den>
                        <m:r>
                          <a:rPr kumimoji="1" lang="en-US" altLang="zh-TW" sz="1800" b="1" i="1">
                            <a:latin typeface="Cambria Math" panose="02040503050406030204" pitchFamily="18" charset="0"/>
                          </a:rPr>
                          <m:t>𝑻𝑷</m:t>
                        </m:r>
                        <m:r>
                          <a:rPr kumimoji="1" lang="en-US" altLang="zh-TW" sz="1800" b="1" i="1">
                            <a:latin typeface="Cambria Math" panose="02040503050406030204" pitchFamily="18" charset="0"/>
                          </a:rPr>
                          <m:t>+</m:t>
                        </m:r>
                        <m:r>
                          <a:rPr kumimoji="1" lang="en-US" altLang="zh-TW" sz="1800" b="1" i="1">
                            <a:latin typeface="Cambria Math" panose="02040503050406030204" pitchFamily="18" charset="0"/>
                          </a:rPr>
                          <m:t>𝑭𝑵</m:t>
                        </m:r>
                      </m:den>
                    </m:f>
                    <m:r>
                      <a:rPr kumimoji="1" lang="en-US" altLang="zh-TW" sz="1800" b="1" i="1">
                        <a:latin typeface="Cambria Math" panose="02040503050406030204" pitchFamily="18" charset="0"/>
                      </a:rPr>
                      <m:t>= </m:t>
                    </m:r>
                    <m:f>
                      <m:fPr>
                        <m:ctrlPr>
                          <a:rPr kumimoji="1" lang="en-US" altLang="zh-TW" sz="1800" b="1" i="1">
                            <a:latin typeface="Cambria Math" panose="02040503050406030204" pitchFamily="18" charset="0"/>
                          </a:rPr>
                        </m:ctrlPr>
                      </m:fPr>
                      <m:num>
                        <m:r>
                          <a:rPr kumimoji="1" lang="en-US" altLang="zh-TW" sz="1800" b="1" i="1">
                            <a:latin typeface="Cambria Math" panose="02040503050406030204" pitchFamily="18" charset="0"/>
                          </a:rPr>
                          <m:t>𝑻𝑷</m:t>
                        </m:r>
                      </m:num>
                      <m:den>
                        <m:r>
                          <a:rPr kumimoji="1" lang="en-US" altLang="zh-TW" sz="1800" b="1" i="1">
                            <a:latin typeface="Cambria Math" panose="02040503050406030204" pitchFamily="18" charset="0"/>
                          </a:rPr>
                          <m:t>𝒂𝒍𝒍</m:t>
                        </m:r>
                        <m:r>
                          <a:rPr kumimoji="1" lang="en-US" altLang="zh-TW" sz="1800" b="1" i="1">
                            <a:latin typeface="Cambria Math" panose="02040503050406030204" pitchFamily="18" charset="0"/>
                          </a:rPr>
                          <m:t> </m:t>
                        </m:r>
                        <m:r>
                          <a:rPr kumimoji="1" lang="en-US" altLang="zh-TW" sz="1800" b="1" i="1" smtClean="0">
                            <a:latin typeface="Cambria Math" panose="02040503050406030204" pitchFamily="18" charset="0"/>
                          </a:rPr>
                          <m:t>𝒈𝒓𝒐𝒖𝒏𝒅</m:t>
                        </m:r>
                        <m:r>
                          <a:rPr kumimoji="1" lang="en-US" altLang="zh-TW" sz="1800" b="1" i="1" smtClean="0">
                            <a:latin typeface="Cambria Math" panose="02040503050406030204" pitchFamily="18" charset="0"/>
                          </a:rPr>
                          <m:t> </m:t>
                        </m:r>
                        <m:r>
                          <a:rPr kumimoji="1" lang="en-US" altLang="zh-TW" sz="1800" b="1" i="1" smtClean="0">
                            <a:latin typeface="Cambria Math" panose="02040503050406030204" pitchFamily="18" charset="0"/>
                          </a:rPr>
                          <m:t>𝒕𝒓𝒖𝒕𝒉</m:t>
                        </m:r>
                      </m:den>
                    </m:f>
                  </m:oMath>
                </a14:m>
                <a:endParaRPr kumimoji="1" lang="en-US" altLang="zh-TW" sz="1800" b="1" dirty="0"/>
              </a:p>
            </p:txBody>
          </p:sp>
        </mc:Choice>
        <mc:Fallback xmlns="">
          <p:sp>
            <p:nvSpPr>
              <p:cNvPr id="4" name="內容版面配置區 2">
                <a:extLst>
                  <a:ext uri="{FF2B5EF4-FFF2-40B4-BE49-F238E27FC236}">
                    <a16:creationId xmlns:a16="http://schemas.microsoft.com/office/drawing/2014/main" id="{4FEA871D-94F6-1D4D-A7FE-D8D7CDAAB743}"/>
                  </a:ext>
                </a:extLst>
              </p:cNvPr>
              <p:cNvSpPr>
                <a:spLocks noGrp="1" noRot="1" noChangeAspect="1" noMove="1" noResize="1" noEditPoints="1" noAdjustHandles="1" noChangeArrowheads="1" noChangeShapeType="1" noTextEdit="1"/>
              </p:cNvSpPr>
              <p:nvPr>
                <p:ph idx="1"/>
              </p:nvPr>
            </p:nvSpPr>
            <p:spPr>
              <a:xfrm>
                <a:off x="468313" y="981075"/>
                <a:ext cx="8135937" cy="1655837"/>
              </a:xfrm>
              <a:blipFill>
                <a:blip r:embed="rId3"/>
                <a:stretch>
                  <a:fillRect l="-467" t="-3030"/>
                </a:stretch>
              </a:blipFill>
            </p:spPr>
            <p:txBody>
              <a:bodyPr/>
              <a:lstStyle/>
              <a:p>
                <a:r>
                  <a:rPr lang="zh-TW" altLang="en-US">
                    <a:noFill/>
                  </a:rPr>
                  <a:t> </a:t>
                </a:r>
              </a:p>
            </p:txBody>
          </p:sp>
        </mc:Fallback>
      </mc:AlternateContent>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3" name="群組 2">
            <a:extLst>
              <a:ext uri="{FF2B5EF4-FFF2-40B4-BE49-F238E27FC236}">
                <a16:creationId xmlns:a16="http://schemas.microsoft.com/office/drawing/2014/main" id="{8946067F-E703-F348-B7B7-2DC35B6CA492}"/>
              </a:ext>
            </a:extLst>
          </p:cNvPr>
          <p:cNvGrpSpPr/>
          <p:nvPr/>
        </p:nvGrpSpPr>
        <p:grpSpPr>
          <a:xfrm>
            <a:off x="2321240" y="2420888"/>
            <a:ext cx="3816424" cy="4059983"/>
            <a:chOff x="208166" y="2525769"/>
            <a:chExt cx="2862116" cy="3181879"/>
          </a:xfrm>
          <a:solidFill>
            <a:schemeClr val="bg1"/>
          </a:solidFill>
        </p:grpSpPr>
        <p:sp>
          <p:nvSpPr>
            <p:cNvPr id="13" name="矩形 12">
              <a:extLst>
                <a:ext uri="{FF2B5EF4-FFF2-40B4-BE49-F238E27FC236}">
                  <a16:creationId xmlns:a16="http://schemas.microsoft.com/office/drawing/2014/main" id="{5937E401-6B92-8042-9E95-071ABFAB4591}"/>
                </a:ext>
              </a:extLst>
            </p:cNvPr>
            <p:cNvSpPr/>
            <p:nvPr/>
          </p:nvSpPr>
          <p:spPr>
            <a:xfrm>
              <a:off x="632243" y="5369094"/>
              <a:ext cx="1959960" cy="338554"/>
            </a:xfrm>
            <a:prstGeom prst="rect">
              <a:avLst/>
            </a:prstGeom>
            <a:grpFill/>
          </p:spPr>
          <p:txBody>
            <a:bodyPr wrap="none">
              <a:spAutoFit/>
            </a:bodyPr>
            <a:lstStyle/>
            <a:p>
              <a:pPr algn="ctr"/>
              <a:r>
                <a:rPr lang="en-US" altLang="zh-TW" dirty="0">
                  <a:latin typeface="+mn-lt"/>
                </a:rPr>
                <a:t>PASCAL face dataset</a:t>
              </a:r>
              <a:endParaRPr lang="en-US" altLang="zh-TW" dirty="0">
                <a:effectLst/>
                <a:latin typeface="+mn-lt"/>
              </a:endParaRPr>
            </a:p>
          </p:txBody>
        </p:sp>
        <p:pic>
          <p:nvPicPr>
            <p:cNvPr id="25" name="圖片 24" descr="一張含有 文字, 地圖 的圖片&#10;&#10;自動產生的描述">
              <a:extLst>
                <a:ext uri="{FF2B5EF4-FFF2-40B4-BE49-F238E27FC236}">
                  <a16:creationId xmlns:a16="http://schemas.microsoft.com/office/drawing/2014/main" id="{8CE8542D-7B8C-3E4D-9A69-834ACAB0F9B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8166" y="2525769"/>
              <a:ext cx="2862116" cy="2862116"/>
            </a:xfrm>
            <a:prstGeom prst="rect">
              <a:avLst/>
            </a:prstGeom>
            <a:grpFill/>
          </p:spPr>
        </p:pic>
      </p:grpSp>
      <p:grpSp>
        <p:nvGrpSpPr>
          <p:cNvPr id="16" name="群組 15">
            <a:extLst>
              <a:ext uri="{FF2B5EF4-FFF2-40B4-BE49-F238E27FC236}">
                <a16:creationId xmlns:a16="http://schemas.microsoft.com/office/drawing/2014/main" id="{721E84C9-F876-D84C-9CC8-E1CF6245DACC}"/>
              </a:ext>
            </a:extLst>
          </p:cNvPr>
          <p:cNvGrpSpPr/>
          <p:nvPr/>
        </p:nvGrpSpPr>
        <p:grpSpPr>
          <a:xfrm>
            <a:off x="2285236" y="2375671"/>
            <a:ext cx="3816424" cy="4009132"/>
            <a:chOff x="3276427" y="2598269"/>
            <a:chExt cx="2808114" cy="3036615"/>
          </a:xfrm>
          <a:solidFill>
            <a:schemeClr val="bg1"/>
          </a:solidFill>
        </p:grpSpPr>
        <p:sp>
          <p:nvSpPr>
            <p:cNvPr id="17" name="矩形 16">
              <a:extLst>
                <a:ext uri="{FF2B5EF4-FFF2-40B4-BE49-F238E27FC236}">
                  <a16:creationId xmlns:a16="http://schemas.microsoft.com/office/drawing/2014/main" id="{D69354E6-1D29-1A47-828C-9807DAB27FC9}"/>
                </a:ext>
              </a:extLst>
            </p:cNvPr>
            <p:cNvSpPr/>
            <p:nvPr/>
          </p:nvSpPr>
          <p:spPr>
            <a:xfrm>
              <a:off x="3742570" y="5378455"/>
              <a:ext cx="1875827" cy="256429"/>
            </a:xfrm>
            <a:prstGeom prst="rect">
              <a:avLst/>
            </a:prstGeom>
            <a:solidFill>
              <a:schemeClr val="bg1"/>
            </a:solidFill>
          </p:spPr>
          <p:txBody>
            <a:bodyPr wrap="square">
              <a:spAutoFit/>
            </a:bodyPr>
            <a:lstStyle/>
            <a:p>
              <a:pPr algn="ctr"/>
              <a:r>
                <a:rPr lang="en-US" altLang="zh-TW" dirty="0">
                  <a:latin typeface="+mn-lt"/>
                </a:rPr>
                <a:t>AFW dataset</a:t>
              </a:r>
              <a:endParaRPr lang="en-US" altLang="zh-TW" dirty="0">
                <a:effectLst/>
                <a:latin typeface="+mn-lt"/>
              </a:endParaRPr>
            </a:p>
          </p:txBody>
        </p:sp>
        <p:pic>
          <p:nvPicPr>
            <p:cNvPr id="18" name="圖片 17" descr="一張含有 文字, 地圖 的圖片&#10;&#10;自動產生的描述">
              <a:extLst>
                <a:ext uri="{FF2B5EF4-FFF2-40B4-BE49-F238E27FC236}">
                  <a16:creationId xmlns:a16="http://schemas.microsoft.com/office/drawing/2014/main" id="{368591B8-2C34-334A-9CB7-99674483E4F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76427" y="2598269"/>
              <a:ext cx="2808114" cy="2808114"/>
            </a:xfrm>
            <a:prstGeom prst="rect">
              <a:avLst/>
            </a:prstGeom>
            <a:grpFill/>
          </p:spPr>
        </p:pic>
      </p:grpSp>
      <p:grpSp>
        <p:nvGrpSpPr>
          <p:cNvPr id="19" name="群組 18">
            <a:extLst>
              <a:ext uri="{FF2B5EF4-FFF2-40B4-BE49-F238E27FC236}">
                <a16:creationId xmlns:a16="http://schemas.microsoft.com/office/drawing/2014/main" id="{CE85CAAF-D365-A64D-BE6B-9CDBDAF4A350}"/>
              </a:ext>
            </a:extLst>
          </p:cNvPr>
          <p:cNvGrpSpPr/>
          <p:nvPr/>
        </p:nvGrpSpPr>
        <p:grpSpPr>
          <a:xfrm>
            <a:off x="2321240" y="2430016"/>
            <a:ext cx="3687903" cy="4026457"/>
            <a:chOff x="164816" y="2636912"/>
            <a:chExt cx="2808114" cy="3065902"/>
          </a:xfrm>
        </p:grpSpPr>
        <p:sp>
          <p:nvSpPr>
            <p:cNvPr id="20" name="矩形 19">
              <a:extLst>
                <a:ext uri="{FF2B5EF4-FFF2-40B4-BE49-F238E27FC236}">
                  <a16:creationId xmlns:a16="http://schemas.microsoft.com/office/drawing/2014/main" id="{12B19323-3936-434E-8E0C-E47B125FF906}"/>
                </a:ext>
              </a:extLst>
            </p:cNvPr>
            <p:cNvSpPr/>
            <p:nvPr/>
          </p:nvSpPr>
          <p:spPr>
            <a:xfrm>
              <a:off x="1081776" y="5445026"/>
              <a:ext cx="1030421" cy="257788"/>
            </a:xfrm>
            <a:prstGeom prst="rect">
              <a:avLst/>
            </a:prstGeom>
            <a:solidFill>
              <a:schemeClr val="bg1"/>
            </a:solidFill>
          </p:spPr>
          <p:txBody>
            <a:bodyPr wrap="none">
              <a:spAutoFit/>
            </a:bodyPr>
            <a:lstStyle/>
            <a:p>
              <a:pPr algn="ctr"/>
              <a:r>
                <a:rPr lang="en-US" altLang="zh-TW" dirty="0">
                  <a:latin typeface="+mn-lt"/>
                </a:rPr>
                <a:t>FDDB dataset</a:t>
              </a:r>
              <a:endParaRPr lang="en-US" altLang="zh-TW" dirty="0">
                <a:effectLst/>
                <a:latin typeface="+mn-lt"/>
              </a:endParaRPr>
            </a:p>
          </p:txBody>
        </p:sp>
        <p:pic>
          <p:nvPicPr>
            <p:cNvPr id="21" name="圖片 20" descr="一張含有 文字, 地圖 的圖片&#10;&#10;自動產生的描述">
              <a:extLst>
                <a:ext uri="{FF2B5EF4-FFF2-40B4-BE49-F238E27FC236}">
                  <a16:creationId xmlns:a16="http://schemas.microsoft.com/office/drawing/2014/main" id="{CDCF137F-8FA2-AB44-9C8F-8B948B14EB1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4816" y="2636912"/>
              <a:ext cx="2808114" cy="2808114"/>
            </a:xfrm>
            <a:prstGeom prst="rect">
              <a:avLst/>
            </a:prstGeom>
          </p:spPr>
        </p:pic>
      </p:grpSp>
    </p:spTree>
    <p:extLst>
      <p:ext uri="{BB962C8B-B14F-4D97-AF65-F5344CB8AC3E}">
        <p14:creationId xmlns:p14="http://schemas.microsoft.com/office/powerpoint/2010/main" val="32458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33385"/>
          </a:xfrm>
        </p:spPr>
        <p:txBody>
          <a:bodyPr/>
          <a:lstStyle/>
          <a:p>
            <a:r>
              <a:rPr kumimoji="1" lang="en-US" altLang="zh-TW" dirty="0"/>
              <a:t>Evaluation of</a:t>
            </a:r>
            <a:r>
              <a:rPr lang="en-US" altLang="zh-TW" dirty="0"/>
              <a:t> face detection runtime</a:t>
            </a:r>
          </a:p>
          <a:p>
            <a:pPr lvl="1"/>
            <a:r>
              <a:rPr lang="en-US" altLang="zh-TW" dirty="0"/>
              <a:t>Dataset</a:t>
            </a:r>
          </a:p>
          <a:p>
            <a:pPr lvl="2"/>
            <a:r>
              <a:rPr lang="en-US" altLang="zh-TW" b="1" dirty="0"/>
              <a:t>UTKFace</a:t>
            </a:r>
          </a:p>
          <a:p>
            <a:pPr lvl="1"/>
            <a:endParaRPr kumimoji="1" lang="en-US" altLang="zh-TW" sz="1800" b="1" dirty="0"/>
          </a:p>
        </p:txBody>
      </p:sp>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aphicFrame>
        <p:nvGraphicFramePr>
          <p:cNvPr id="8" name="表格 7">
            <a:extLst>
              <a:ext uri="{FF2B5EF4-FFF2-40B4-BE49-F238E27FC236}">
                <a16:creationId xmlns:a16="http://schemas.microsoft.com/office/drawing/2014/main" id="{24A4255C-3819-5549-B439-090AE42DFD26}"/>
              </a:ext>
            </a:extLst>
          </p:cNvPr>
          <p:cNvGraphicFramePr>
            <a:graphicFrameLocks noGrp="1"/>
          </p:cNvGraphicFramePr>
          <p:nvPr>
            <p:extLst>
              <p:ext uri="{D42A27DB-BD31-4B8C-83A1-F6EECF244321}">
                <p14:modId xmlns:p14="http://schemas.microsoft.com/office/powerpoint/2010/main" val="2468972832"/>
              </p:ext>
            </p:extLst>
          </p:nvPr>
        </p:nvGraphicFramePr>
        <p:xfrm>
          <a:off x="899591" y="3140968"/>
          <a:ext cx="7036320" cy="1633386"/>
        </p:xfrm>
        <a:graphic>
          <a:graphicData uri="http://schemas.openxmlformats.org/drawingml/2006/table">
            <a:tbl>
              <a:tblPr>
                <a:tableStyleId>{073A0DAA-6AF3-43AB-8588-CEC1D06C72B9}</a:tableStyleId>
              </a:tblPr>
              <a:tblGrid>
                <a:gridCol w="2199036">
                  <a:extLst>
                    <a:ext uri="{9D8B030D-6E8A-4147-A177-3AD203B41FA5}">
                      <a16:colId xmlns:a16="http://schemas.microsoft.com/office/drawing/2014/main" val="636036328"/>
                    </a:ext>
                  </a:extLst>
                </a:gridCol>
                <a:gridCol w="1612428">
                  <a:extLst>
                    <a:ext uri="{9D8B030D-6E8A-4147-A177-3AD203B41FA5}">
                      <a16:colId xmlns:a16="http://schemas.microsoft.com/office/drawing/2014/main" val="1283480796"/>
                    </a:ext>
                  </a:extLst>
                </a:gridCol>
                <a:gridCol w="1612428">
                  <a:extLst>
                    <a:ext uri="{9D8B030D-6E8A-4147-A177-3AD203B41FA5}">
                      <a16:colId xmlns:a16="http://schemas.microsoft.com/office/drawing/2014/main" val="811651096"/>
                    </a:ext>
                  </a:extLst>
                </a:gridCol>
                <a:gridCol w="1612428">
                  <a:extLst>
                    <a:ext uri="{9D8B030D-6E8A-4147-A177-3AD203B41FA5}">
                      <a16:colId xmlns:a16="http://schemas.microsoft.com/office/drawing/2014/main" val="3264011329"/>
                    </a:ext>
                  </a:extLst>
                </a:gridCol>
              </a:tblGrid>
              <a:tr h="819230">
                <a:tc>
                  <a:txBody>
                    <a:bodyPr/>
                    <a:lstStyle/>
                    <a:p>
                      <a:pPr algn="ctr"/>
                      <a:r>
                        <a:rPr lang="en-US" altLang="zh-TW" sz="1800" b="1" dirty="0">
                          <a:latin typeface="+mn-lt"/>
                        </a:rPr>
                        <a:t>Approach</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r>
                        <a:rPr lang="en-US" altLang="zh-TW" sz="1800" b="1" dirty="0">
                          <a:latin typeface="+mn-lt"/>
                        </a:rPr>
                        <a:t>mAP(%)</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FPS </a:t>
                      </a:r>
                    </a:p>
                    <a:p>
                      <a:pPr algn="ctr"/>
                      <a:r>
                        <a:rPr lang="en-US" altLang="zh-TW" sz="1800" b="1" dirty="0">
                          <a:latin typeface="+mn-lt"/>
                        </a:rPr>
                        <a:t>(On GPU)</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FPS </a:t>
                      </a:r>
                    </a:p>
                    <a:p>
                      <a:pPr algn="ctr"/>
                      <a:r>
                        <a:rPr lang="en-US" altLang="zh-TW" sz="1800" b="1" dirty="0">
                          <a:latin typeface="+mn-lt"/>
                        </a:rPr>
                        <a:t>(On CPU)</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0789331"/>
                  </a:ext>
                </a:extLst>
              </a:tr>
              <a:tr h="407078">
                <a:tc>
                  <a:txBody>
                    <a:bodyPr/>
                    <a:lstStyle/>
                    <a:p>
                      <a:pPr algn="ctr"/>
                      <a:r>
                        <a:rPr lang="en-US" altLang="zh-TW" sz="1800" dirty="0">
                          <a:latin typeface="+mn-lt"/>
                        </a:rPr>
                        <a:t>MTCNN</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rPr>
                        <a:t>94.4%</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en-US" altLang="zh-TW" sz="1800" dirty="0">
                          <a:latin typeface="+mn-lt"/>
                        </a:rPr>
                        <a:t>8.86</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en-US" altLang="zh-TW" dirty="0"/>
                        <a:t>6.25</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76218"/>
                  </a:ext>
                </a:extLst>
              </a:tr>
              <a:tr h="407078">
                <a:tc>
                  <a:txBody>
                    <a:bodyPr/>
                    <a:lstStyle/>
                    <a:p>
                      <a:pPr algn="ctr"/>
                      <a:r>
                        <a:rPr lang="en-US" altLang="zh-TW" sz="1800" dirty="0">
                          <a:latin typeface="+mn-lt"/>
                        </a:rPr>
                        <a:t>FaceBoxes</a:t>
                      </a:r>
                      <a:endParaRPr lang="zh-TW" altLang="en-US" sz="1800" dirty="0">
                        <a:latin typeface="+mn-lt"/>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dirty="0">
                          <a:latin typeface="+mn-lt"/>
                        </a:rPr>
                        <a:t>89.3%</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42.91</a:t>
                      </a:r>
                      <a:endParaRPr lang="zh-TW" altLang="en-US" sz="1800" b="1" dirty="0">
                        <a:latin typeface="+mn-lt"/>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20.07</a:t>
                      </a:r>
                      <a:endParaRPr lang="zh-TW" altLang="en-US" sz="1800" b="1" dirty="0">
                        <a:latin typeface="+mn-lt"/>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10669"/>
                  </a:ext>
                </a:extLst>
              </a:tr>
            </a:tbl>
          </a:graphicData>
        </a:graphic>
      </p:graphicFrame>
    </p:spTree>
    <p:extLst>
      <p:ext uri="{BB962C8B-B14F-4D97-AF65-F5344CB8AC3E}">
        <p14:creationId xmlns:p14="http://schemas.microsoft.com/office/powerpoint/2010/main" val="1926167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95575EF-CCE1-794F-8FDC-BC91E1FFFD97}"/>
                  </a:ext>
                </a:extLst>
              </p:cNvPr>
              <p:cNvSpPr>
                <a:spLocks noGrp="1"/>
              </p:cNvSpPr>
              <p:nvPr>
                <p:ph idx="1"/>
              </p:nvPr>
            </p:nvSpPr>
            <p:spPr>
              <a:xfrm>
                <a:off x="468313" y="981075"/>
                <a:ext cx="8135937" cy="3744069"/>
              </a:xfrm>
            </p:spPr>
            <p:txBody>
              <a:bodyPr/>
              <a:lstStyle/>
              <a:p>
                <a:r>
                  <a:rPr kumimoji="1" lang="en-US" altLang="zh-TW" dirty="0"/>
                  <a:t>Face verification dataset: </a:t>
                </a:r>
                <a:r>
                  <a:rPr kumimoji="1" lang="en-US" altLang="zh-TW" dirty="0">
                    <a:hlinkClick r:id="rId3"/>
                  </a:rPr>
                  <a:t>LFW</a:t>
                </a:r>
                <a:r>
                  <a:rPr kumimoji="1" lang="en-US" altLang="zh-TW" dirty="0"/>
                  <a:t> face dataset</a:t>
                </a:r>
              </a:p>
              <a:p>
                <a:pPr lvl="1"/>
                <a:r>
                  <a:rPr kumimoji="1" lang="en" altLang="zh-TW" dirty="0"/>
                  <a:t>13233 images, 5749 people, 1680 of them have two or more photos.</a:t>
                </a:r>
              </a:p>
              <a:p>
                <a:pPr lvl="1"/>
                <a:r>
                  <a:rPr kumimoji="1" lang="en-US" altLang="zh-TW" dirty="0"/>
                  <a:t>Provide 10 sets. Each set has </a:t>
                </a:r>
                <a:r>
                  <a:rPr kumimoji="1" lang="en" altLang="zh-TW" dirty="0"/>
                  <a:t>300 matched pairs and 300 mismatched pairs</a:t>
                </a:r>
                <a:r>
                  <a:rPr lang="en-US" altLang="zh-TW" dirty="0"/>
                  <a:t>.</a:t>
                </a:r>
                <a:endParaRPr kumimoji="1" lang="en-US" altLang="zh-TW" dirty="0"/>
              </a:p>
              <a:p>
                <a:r>
                  <a:rPr kumimoji="1" lang="en-US" altLang="zh-TW" dirty="0"/>
                  <a:t>Official method</a:t>
                </a:r>
              </a:p>
              <a:p>
                <a:pPr lvl="1"/>
                <a:r>
                  <a:rPr kumimoji="1" lang="en-US" altLang="zh-TW" dirty="0"/>
                  <a:t>P</a:t>
                </a:r>
                <a:r>
                  <a:rPr kumimoji="1" lang="en" altLang="zh-TW" dirty="0"/>
                  <a:t>lot ROC curve via </a:t>
                </a:r>
                <a:r>
                  <a:rPr kumimoji="1" lang="en-US" altLang="zh-TW" dirty="0"/>
                  <a:t>calculating the</a:t>
                </a:r>
                <a:r>
                  <a:rPr kumimoji="1" lang="en" altLang="zh-TW" dirty="0"/>
                  <a:t> cosine </a:t>
                </a:r>
                <a:r>
                  <a:rPr lang="en-US" altLang="zh-TW" dirty="0"/>
                  <a:t>similarity.</a:t>
                </a:r>
              </a:p>
              <a:p>
                <a:pPr lvl="1"/>
                <a:r>
                  <a:rPr kumimoji="1" lang="en-US" altLang="zh-TW" dirty="0"/>
                  <a:t>Measure the accuracy </a:t>
                </a:r>
                <a:r>
                  <a:rPr kumimoji="1" lang="en" altLang="zh-TW" dirty="0"/>
                  <a:t>by </a:t>
                </a:r>
                <a:r>
                  <a:rPr kumimoji="1" lang="en-US" altLang="zh-TW" dirty="0"/>
                  <a:t>choosing</a:t>
                </a:r>
                <a:r>
                  <a:rPr kumimoji="1" lang="en" altLang="zh-TW" dirty="0"/>
                  <a:t> the threshold with 9 sets.</a:t>
                </a:r>
              </a:p>
              <a:p>
                <a:pPr lvl="1"/>
                <a14:m>
                  <m:oMath xmlns:m="http://schemas.openxmlformats.org/officeDocument/2006/math">
                    <m:r>
                      <a:rPr kumimoji="1" lang="en-US" altLang="zh-TW" i="1" dirty="0">
                        <a:latin typeface="Cambria Math" panose="02040503050406030204" pitchFamily="18" charset="0"/>
                      </a:rPr>
                      <m:t>𝐴𝑐𝑐𝑢𝑟𝑎𝑐𝑦</m:t>
                    </m:r>
                    <m:r>
                      <a:rPr kumimoji="1" lang="en-US" altLang="zh-TW" i="1" dirty="0">
                        <a:latin typeface="Cambria Math" panose="02040503050406030204" pitchFamily="18" charset="0"/>
                      </a:rPr>
                      <m:t> =</m:t>
                    </m:r>
                    <m:f>
                      <m:fPr>
                        <m:ctrlPr>
                          <a:rPr kumimoji="1" lang="en-US" altLang="zh-TW" i="1" dirty="0">
                            <a:latin typeface="Cambria Math" panose="02040503050406030204" pitchFamily="18" charset="0"/>
                          </a:rPr>
                        </m:ctrlPr>
                      </m:fPr>
                      <m:num>
                        <m:r>
                          <a:rPr kumimoji="1" lang="en-US" altLang="zh-TW" b="0" i="1" dirty="0" smtClean="0">
                            <a:latin typeface="Cambria Math" panose="02040503050406030204" pitchFamily="18" charset="0"/>
                          </a:rPr>
                          <m:t>𝑐𝑜𝑟𝑟𝑒𝑐𝑡</m:t>
                        </m:r>
                        <m:r>
                          <a:rPr kumimoji="1" lang="en-US" altLang="zh-TW" b="0" i="1" dirty="0" smtClean="0">
                            <a:latin typeface="Cambria Math" panose="02040503050406030204" pitchFamily="18" charset="0"/>
                          </a:rPr>
                          <m:t> </m:t>
                        </m:r>
                        <m:r>
                          <a:rPr kumimoji="1" lang="en-US" altLang="zh-TW" b="0" i="1" dirty="0" smtClean="0">
                            <a:latin typeface="Cambria Math" panose="02040503050406030204" pitchFamily="18" charset="0"/>
                          </a:rPr>
                          <m:t>𝑐𝑜𝑢𝑛𝑡</m:t>
                        </m:r>
                      </m:num>
                      <m:den>
                        <m:r>
                          <a:rPr kumimoji="1" lang="en-US" altLang="zh-TW" b="0" i="1" dirty="0" smtClean="0">
                            <a:latin typeface="Cambria Math" panose="02040503050406030204" pitchFamily="18" charset="0"/>
                          </a:rPr>
                          <m:t>600</m:t>
                        </m:r>
                        <m:r>
                          <a:rPr kumimoji="1" lang="en-US" altLang="zh-TW" i="1" dirty="0">
                            <a:latin typeface="Cambria Math" panose="02040503050406030204" pitchFamily="18" charset="0"/>
                          </a:rPr>
                          <m:t> </m:t>
                        </m:r>
                      </m:den>
                    </m:f>
                    <m:r>
                      <a:rPr kumimoji="1" lang="en-US" altLang="zh-TW" i="1" dirty="0">
                        <a:latin typeface="Cambria Math" panose="02040503050406030204" pitchFamily="18" charset="0"/>
                        <a:ea typeface="Cambria Math" panose="02040503050406030204" pitchFamily="18" charset="0"/>
                      </a:rPr>
                      <m:t>∙100%</m:t>
                    </m:r>
                  </m:oMath>
                </a14:m>
                <a:endParaRPr kumimoji="1" lang="en-US" altLang="zh-TW" dirty="0">
                  <a:ea typeface="Cambria Math" panose="02040503050406030204" pitchFamily="18" charset="0"/>
                </a:endParaRPr>
              </a:p>
              <a:p>
                <a:pPr marL="366713" lvl="1" indent="0">
                  <a:buNone/>
                </a:pPr>
                <a:endParaRPr kumimoji="1" lang="en" altLang="zh-TW" dirty="0"/>
              </a:p>
              <a:p>
                <a:pPr marL="366713" lvl="1" indent="0">
                  <a:buNone/>
                </a:pPr>
                <a:endParaRPr kumimoji="1" lang="en" altLang="zh-TW" dirty="0"/>
              </a:p>
            </p:txBody>
          </p:sp>
        </mc:Choice>
        <mc:Fallback xmlns="">
          <p:sp>
            <p:nvSpPr>
              <p:cNvPr id="3" name="內容版面配置區 2">
                <a:extLst>
                  <a:ext uri="{FF2B5EF4-FFF2-40B4-BE49-F238E27FC236}">
                    <a16:creationId xmlns:a16="http://schemas.microsoft.com/office/drawing/2014/main" id="{A95575EF-CCE1-794F-8FDC-BC91E1FFFD97}"/>
                  </a:ext>
                </a:extLst>
              </p:cNvPr>
              <p:cNvSpPr>
                <a:spLocks noGrp="1" noRot="1" noChangeAspect="1" noMove="1" noResize="1" noEditPoints="1" noAdjustHandles="1" noChangeArrowheads="1" noChangeShapeType="1" noTextEdit="1"/>
              </p:cNvSpPr>
              <p:nvPr>
                <p:ph idx="1"/>
              </p:nvPr>
            </p:nvSpPr>
            <p:spPr>
              <a:xfrm>
                <a:off x="468313" y="981075"/>
                <a:ext cx="8135937" cy="3744069"/>
              </a:xfrm>
              <a:blipFill>
                <a:blip r:embed="rId4"/>
                <a:stretch>
                  <a:fillRect l="-467" t="-1351" b="-8108"/>
                </a:stretch>
              </a:blipFill>
            </p:spPr>
            <p:txBody>
              <a:bodyPr/>
              <a:lstStyle/>
              <a:p>
                <a:r>
                  <a:rPr lang="zh-TW" altLang="en-US">
                    <a:noFill/>
                  </a:rPr>
                  <a:t> </a:t>
                </a:r>
              </a:p>
            </p:txBody>
          </p:sp>
        </mc:Fallback>
      </mc:AlternateContent>
      <p:sp>
        <p:nvSpPr>
          <p:cNvPr id="6" name="標題 1">
            <a:extLst>
              <a:ext uri="{FF2B5EF4-FFF2-40B4-BE49-F238E27FC236}">
                <a16:creationId xmlns:a16="http://schemas.microsoft.com/office/drawing/2014/main" id="{AE190D42-815A-EA4A-A074-39EA2717C37F}"/>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a:t>
            </a:r>
          </a:p>
        </p:txBody>
      </p:sp>
      <p:sp>
        <p:nvSpPr>
          <p:cNvPr id="4" name="矩形 3">
            <a:extLst>
              <a:ext uri="{FF2B5EF4-FFF2-40B4-BE49-F238E27FC236}">
                <a16:creationId xmlns:a16="http://schemas.microsoft.com/office/drawing/2014/main" id="{EC06C807-2AB7-9248-98DE-40C2A7351E2B}"/>
              </a:ext>
            </a:extLst>
          </p:cNvPr>
          <p:cNvSpPr/>
          <p:nvPr/>
        </p:nvSpPr>
        <p:spPr>
          <a:xfrm>
            <a:off x="6473539" y="6669360"/>
            <a:ext cx="2031325" cy="246221"/>
          </a:xfrm>
          <a:prstGeom prst="rect">
            <a:avLst/>
          </a:prstGeom>
        </p:spPr>
        <p:txBody>
          <a:bodyPr wrap="none">
            <a:spAutoFit/>
          </a:bodyPr>
          <a:lstStyle/>
          <a:p>
            <a:r>
              <a:rPr lang="en-US" altLang="zh-TW" sz="1000" dirty="0">
                <a:hlinkClick r:id="rId3"/>
              </a:rPr>
              <a:t>http://vis-www.cs.umass.edu/lfw/</a:t>
            </a:r>
            <a:endParaRPr lang="zh-TW" altLang="en-US" sz="1000" dirty="0"/>
          </a:p>
        </p:txBody>
      </p:sp>
      <p:grpSp>
        <p:nvGrpSpPr>
          <p:cNvPr id="2" name="群組 1">
            <a:extLst>
              <a:ext uri="{FF2B5EF4-FFF2-40B4-BE49-F238E27FC236}">
                <a16:creationId xmlns:a16="http://schemas.microsoft.com/office/drawing/2014/main" id="{73422CCD-07A8-9A4F-9555-BE3D7B205E00}"/>
              </a:ext>
            </a:extLst>
          </p:cNvPr>
          <p:cNvGrpSpPr/>
          <p:nvPr/>
        </p:nvGrpSpPr>
        <p:grpSpPr>
          <a:xfrm>
            <a:off x="471761" y="5155634"/>
            <a:ext cx="6362059" cy="1443565"/>
            <a:chOff x="471761" y="5155634"/>
            <a:chExt cx="6362059" cy="1443565"/>
          </a:xfrm>
        </p:grpSpPr>
        <p:grpSp>
          <p:nvGrpSpPr>
            <p:cNvPr id="10" name="群組 9">
              <a:extLst>
                <a:ext uri="{FF2B5EF4-FFF2-40B4-BE49-F238E27FC236}">
                  <a16:creationId xmlns:a16="http://schemas.microsoft.com/office/drawing/2014/main" id="{975F6A86-F0EA-4841-AC2D-A81173FDA11C}"/>
                </a:ext>
              </a:extLst>
            </p:cNvPr>
            <p:cNvGrpSpPr/>
            <p:nvPr/>
          </p:nvGrpSpPr>
          <p:grpSpPr>
            <a:xfrm>
              <a:off x="1330392" y="5156845"/>
              <a:ext cx="720080" cy="1440160"/>
              <a:chOff x="755576" y="5343728"/>
              <a:chExt cx="720080" cy="1440160"/>
            </a:xfrm>
          </p:grpSpPr>
          <p:pic>
            <p:nvPicPr>
              <p:cNvPr id="5" name="圖片 4">
                <a:extLst>
                  <a:ext uri="{FF2B5EF4-FFF2-40B4-BE49-F238E27FC236}">
                    <a16:creationId xmlns:a16="http://schemas.microsoft.com/office/drawing/2014/main" id="{63C764D3-7A03-8D42-A095-FF338358BF49}"/>
                  </a:ext>
                </a:extLst>
              </p:cNvPr>
              <p:cNvPicPr>
                <a:picLocks noChangeAspect="1"/>
              </p:cNvPicPr>
              <p:nvPr/>
            </p:nvPicPr>
            <p:blipFill>
              <a:blip r:embed="rId5"/>
              <a:stretch>
                <a:fillRect/>
              </a:stretch>
            </p:blipFill>
            <p:spPr>
              <a:xfrm>
                <a:off x="755576" y="5343728"/>
                <a:ext cx="720080" cy="720080"/>
              </a:xfrm>
              <a:prstGeom prst="rect">
                <a:avLst/>
              </a:prstGeom>
            </p:spPr>
          </p:pic>
          <p:pic>
            <p:nvPicPr>
              <p:cNvPr id="7" name="圖片 6">
                <a:extLst>
                  <a:ext uri="{FF2B5EF4-FFF2-40B4-BE49-F238E27FC236}">
                    <a16:creationId xmlns:a16="http://schemas.microsoft.com/office/drawing/2014/main" id="{55D38EE8-FE27-7743-B79B-08B55A3E6EBD}"/>
                  </a:ext>
                </a:extLst>
              </p:cNvPr>
              <p:cNvPicPr>
                <a:picLocks noChangeAspect="1"/>
              </p:cNvPicPr>
              <p:nvPr/>
            </p:nvPicPr>
            <p:blipFill>
              <a:blip r:embed="rId6"/>
              <a:stretch>
                <a:fillRect/>
              </a:stretch>
            </p:blipFill>
            <p:spPr>
              <a:xfrm>
                <a:off x="755576" y="6063808"/>
                <a:ext cx="720080" cy="720080"/>
              </a:xfrm>
              <a:prstGeom prst="rect">
                <a:avLst/>
              </a:prstGeom>
            </p:spPr>
          </p:pic>
        </p:grpSp>
        <p:grpSp>
          <p:nvGrpSpPr>
            <p:cNvPr id="11" name="群組 10">
              <a:extLst>
                <a:ext uri="{FF2B5EF4-FFF2-40B4-BE49-F238E27FC236}">
                  <a16:creationId xmlns:a16="http://schemas.microsoft.com/office/drawing/2014/main" id="{089CB407-81D0-324A-A9B8-15D11489F5A9}"/>
                </a:ext>
              </a:extLst>
            </p:cNvPr>
            <p:cNvGrpSpPr/>
            <p:nvPr/>
          </p:nvGrpSpPr>
          <p:grpSpPr>
            <a:xfrm>
              <a:off x="4672355" y="5155635"/>
              <a:ext cx="718197" cy="1436097"/>
              <a:chOff x="2699791" y="5363627"/>
              <a:chExt cx="718197" cy="1436097"/>
            </a:xfrm>
          </p:grpSpPr>
          <p:pic>
            <p:nvPicPr>
              <p:cNvPr id="8" name="圖片 7">
                <a:extLst>
                  <a:ext uri="{FF2B5EF4-FFF2-40B4-BE49-F238E27FC236}">
                    <a16:creationId xmlns:a16="http://schemas.microsoft.com/office/drawing/2014/main" id="{66535767-BF41-1247-BC7E-9D1C51A1116D}"/>
                  </a:ext>
                </a:extLst>
              </p:cNvPr>
              <p:cNvPicPr>
                <a:picLocks noChangeAspect="1"/>
              </p:cNvPicPr>
              <p:nvPr/>
            </p:nvPicPr>
            <p:blipFill>
              <a:blip r:embed="rId5"/>
              <a:stretch>
                <a:fillRect/>
              </a:stretch>
            </p:blipFill>
            <p:spPr>
              <a:xfrm>
                <a:off x="2699792" y="5363627"/>
                <a:ext cx="717900" cy="717900"/>
              </a:xfrm>
              <a:prstGeom prst="rect">
                <a:avLst/>
              </a:prstGeom>
            </p:spPr>
          </p:pic>
          <p:pic>
            <p:nvPicPr>
              <p:cNvPr id="9" name="圖片 8">
                <a:extLst>
                  <a:ext uri="{FF2B5EF4-FFF2-40B4-BE49-F238E27FC236}">
                    <a16:creationId xmlns:a16="http://schemas.microsoft.com/office/drawing/2014/main" id="{7EF1F926-5B78-C146-94B7-43687A370406}"/>
                  </a:ext>
                </a:extLst>
              </p:cNvPr>
              <p:cNvPicPr>
                <a:picLocks noChangeAspect="1"/>
              </p:cNvPicPr>
              <p:nvPr/>
            </p:nvPicPr>
            <p:blipFill>
              <a:blip r:embed="rId7"/>
              <a:stretch>
                <a:fillRect/>
              </a:stretch>
            </p:blipFill>
            <p:spPr>
              <a:xfrm>
                <a:off x="2699791" y="6081527"/>
                <a:ext cx="718197" cy="718197"/>
              </a:xfrm>
              <a:prstGeom prst="rect">
                <a:avLst/>
              </a:prstGeom>
            </p:spPr>
          </p:pic>
        </p:grpSp>
        <p:grpSp>
          <p:nvGrpSpPr>
            <p:cNvPr id="14" name="群組 13">
              <a:extLst>
                <a:ext uri="{FF2B5EF4-FFF2-40B4-BE49-F238E27FC236}">
                  <a16:creationId xmlns:a16="http://schemas.microsoft.com/office/drawing/2014/main" id="{660AB77B-21FF-994D-91BA-28BE5E58B0E3}"/>
                </a:ext>
              </a:extLst>
            </p:cNvPr>
            <p:cNvGrpSpPr/>
            <p:nvPr/>
          </p:nvGrpSpPr>
          <p:grpSpPr>
            <a:xfrm>
              <a:off x="2052504" y="5156846"/>
              <a:ext cx="718197" cy="1436097"/>
              <a:chOff x="1477688" y="5343729"/>
              <a:chExt cx="718197" cy="1436097"/>
            </a:xfrm>
          </p:grpSpPr>
          <p:pic>
            <p:nvPicPr>
              <p:cNvPr id="12" name="圖片 11">
                <a:extLst>
                  <a:ext uri="{FF2B5EF4-FFF2-40B4-BE49-F238E27FC236}">
                    <a16:creationId xmlns:a16="http://schemas.microsoft.com/office/drawing/2014/main" id="{B30E461C-91A7-3B49-B529-0578EF2D621C}"/>
                  </a:ext>
                </a:extLst>
              </p:cNvPr>
              <p:cNvPicPr>
                <a:picLocks noChangeAspect="1"/>
              </p:cNvPicPr>
              <p:nvPr/>
            </p:nvPicPr>
            <p:blipFill>
              <a:blip r:embed="rId8"/>
              <a:stretch>
                <a:fillRect/>
              </a:stretch>
            </p:blipFill>
            <p:spPr>
              <a:xfrm>
                <a:off x="1477837" y="5343729"/>
                <a:ext cx="717900" cy="717900"/>
              </a:xfrm>
              <a:prstGeom prst="rect">
                <a:avLst/>
              </a:prstGeom>
            </p:spPr>
          </p:pic>
          <p:pic>
            <p:nvPicPr>
              <p:cNvPr id="13" name="圖片 12">
                <a:extLst>
                  <a:ext uri="{FF2B5EF4-FFF2-40B4-BE49-F238E27FC236}">
                    <a16:creationId xmlns:a16="http://schemas.microsoft.com/office/drawing/2014/main" id="{BBFCE99B-616A-E34A-8428-C80143FC353E}"/>
                  </a:ext>
                </a:extLst>
              </p:cNvPr>
              <p:cNvPicPr>
                <a:picLocks noChangeAspect="1"/>
              </p:cNvPicPr>
              <p:nvPr/>
            </p:nvPicPr>
            <p:blipFill>
              <a:blip r:embed="rId9"/>
              <a:stretch>
                <a:fillRect/>
              </a:stretch>
            </p:blipFill>
            <p:spPr>
              <a:xfrm>
                <a:off x="1477688" y="6061629"/>
                <a:ext cx="718197" cy="718197"/>
              </a:xfrm>
              <a:prstGeom prst="rect">
                <a:avLst/>
              </a:prstGeom>
            </p:spPr>
          </p:pic>
        </p:grpSp>
        <p:grpSp>
          <p:nvGrpSpPr>
            <p:cNvPr id="23" name="群組 22">
              <a:extLst>
                <a:ext uri="{FF2B5EF4-FFF2-40B4-BE49-F238E27FC236}">
                  <a16:creationId xmlns:a16="http://schemas.microsoft.com/office/drawing/2014/main" id="{D4F7B011-F2E9-0849-A056-E39F96CB8B56}"/>
                </a:ext>
              </a:extLst>
            </p:cNvPr>
            <p:cNvGrpSpPr/>
            <p:nvPr/>
          </p:nvGrpSpPr>
          <p:grpSpPr>
            <a:xfrm>
              <a:off x="2770553" y="5156845"/>
              <a:ext cx="720080" cy="1434887"/>
              <a:chOff x="2195737" y="5343728"/>
              <a:chExt cx="720080" cy="1434887"/>
            </a:xfrm>
          </p:grpSpPr>
          <p:pic>
            <p:nvPicPr>
              <p:cNvPr id="15" name="圖片 14">
                <a:extLst>
                  <a:ext uri="{FF2B5EF4-FFF2-40B4-BE49-F238E27FC236}">
                    <a16:creationId xmlns:a16="http://schemas.microsoft.com/office/drawing/2014/main" id="{796ABFE5-C5F6-554C-B6C1-151F18DDA33C}"/>
                  </a:ext>
                </a:extLst>
              </p:cNvPr>
              <p:cNvPicPr>
                <a:picLocks noChangeAspect="1"/>
              </p:cNvPicPr>
              <p:nvPr/>
            </p:nvPicPr>
            <p:blipFill>
              <a:blip r:embed="rId10"/>
              <a:stretch>
                <a:fillRect/>
              </a:stretch>
            </p:blipFill>
            <p:spPr>
              <a:xfrm>
                <a:off x="2195737" y="5343728"/>
                <a:ext cx="720080" cy="720080"/>
              </a:xfrm>
              <a:prstGeom prst="rect">
                <a:avLst/>
              </a:prstGeom>
            </p:spPr>
          </p:pic>
          <p:pic>
            <p:nvPicPr>
              <p:cNvPr id="16" name="圖片 15">
                <a:extLst>
                  <a:ext uri="{FF2B5EF4-FFF2-40B4-BE49-F238E27FC236}">
                    <a16:creationId xmlns:a16="http://schemas.microsoft.com/office/drawing/2014/main" id="{9FB0045C-E781-4A40-BB75-26089C3B7594}"/>
                  </a:ext>
                </a:extLst>
              </p:cNvPr>
              <p:cNvPicPr>
                <a:picLocks noChangeAspect="1"/>
              </p:cNvPicPr>
              <p:nvPr/>
            </p:nvPicPr>
            <p:blipFill>
              <a:blip r:embed="rId11"/>
              <a:stretch>
                <a:fillRect/>
              </a:stretch>
            </p:blipFill>
            <p:spPr>
              <a:xfrm>
                <a:off x="2201320" y="6064119"/>
                <a:ext cx="714496" cy="714496"/>
              </a:xfrm>
              <a:prstGeom prst="rect">
                <a:avLst/>
              </a:prstGeom>
            </p:spPr>
          </p:pic>
        </p:grpSp>
        <p:grpSp>
          <p:nvGrpSpPr>
            <p:cNvPr id="21" name="群組 20">
              <a:extLst>
                <a:ext uri="{FF2B5EF4-FFF2-40B4-BE49-F238E27FC236}">
                  <a16:creationId xmlns:a16="http://schemas.microsoft.com/office/drawing/2014/main" id="{0F5E0B7A-A865-2042-8D7C-112198C5593E}"/>
                </a:ext>
              </a:extLst>
            </p:cNvPr>
            <p:cNvGrpSpPr/>
            <p:nvPr/>
          </p:nvGrpSpPr>
          <p:grpSpPr>
            <a:xfrm>
              <a:off x="5386852" y="5155634"/>
              <a:ext cx="725664" cy="1435801"/>
              <a:chOff x="4155602" y="5341548"/>
              <a:chExt cx="725664" cy="1435801"/>
            </a:xfrm>
          </p:grpSpPr>
          <p:pic>
            <p:nvPicPr>
              <p:cNvPr id="17" name="圖片 16">
                <a:extLst>
                  <a:ext uri="{FF2B5EF4-FFF2-40B4-BE49-F238E27FC236}">
                    <a16:creationId xmlns:a16="http://schemas.microsoft.com/office/drawing/2014/main" id="{CF5DCA16-F6E0-104E-9011-31856C63F5B9}"/>
                  </a:ext>
                </a:extLst>
              </p:cNvPr>
              <p:cNvPicPr>
                <a:picLocks noChangeAspect="1"/>
              </p:cNvPicPr>
              <p:nvPr/>
            </p:nvPicPr>
            <p:blipFill>
              <a:blip r:embed="rId12"/>
              <a:stretch>
                <a:fillRect/>
              </a:stretch>
            </p:blipFill>
            <p:spPr>
              <a:xfrm>
                <a:off x="4155602" y="5341548"/>
                <a:ext cx="725664" cy="725664"/>
              </a:xfrm>
              <a:prstGeom prst="rect">
                <a:avLst/>
              </a:prstGeom>
            </p:spPr>
          </p:pic>
          <p:pic>
            <p:nvPicPr>
              <p:cNvPr id="18" name="圖片 17">
                <a:extLst>
                  <a:ext uri="{FF2B5EF4-FFF2-40B4-BE49-F238E27FC236}">
                    <a16:creationId xmlns:a16="http://schemas.microsoft.com/office/drawing/2014/main" id="{66ED57A4-06C8-DC45-82FF-CE252211E355}"/>
                  </a:ext>
                </a:extLst>
              </p:cNvPr>
              <p:cNvPicPr>
                <a:picLocks noChangeAspect="1"/>
              </p:cNvPicPr>
              <p:nvPr/>
            </p:nvPicPr>
            <p:blipFill>
              <a:blip r:embed="rId13"/>
              <a:stretch>
                <a:fillRect/>
              </a:stretch>
            </p:blipFill>
            <p:spPr>
              <a:xfrm>
                <a:off x="4159006" y="6062852"/>
                <a:ext cx="714497" cy="714497"/>
              </a:xfrm>
              <a:prstGeom prst="rect">
                <a:avLst/>
              </a:prstGeom>
            </p:spPr>
          </p:pic>
        </p:grpSp>
        <p:grpSp>
          <p:nvGrpSpPr>
            <p:cNvPr id="22" name="群組 21">
              <a:extLst>
                <a:ext uri="{FF2B5EF4-FFF2-40B4-BE49-F238E27FC236}">
                  <a16:creationId xmlns:a16="http://schemas.microsoft.com/office/drawing/2014/main" id="{D498FB19-0269-E149-94E3-FEA0CEA8B6D0}"/>
                </a:ext>
              </a:extLst>
            </p:cNvPr>
            <p:cNvGrpSpPr/>
            <p:nvPr/>
          </p:nvGrpSpPr>
          <p:grpSpPr>
            <a:xfrm>
              <a:off x="6112516" y="5155634"/>
              <a:ext cx="721304" cy="1443565"/>
              <a:chOff x="4881266" y="5341548"/>
              <a:chExt cx="721304" cy="1443565"/>
            </a:xfrm>
          </p:grpSpPr>
          <p:pic>
            <p:nvPicPr>
              <p:cNvPr id="19" name="圖片 18">
                <a:extLst>
                  <a:ext uri="{FF2B5EF4-FFF2-40B4-BE49-F238E27FC236}">
                    <a16:creationId xmlns:a16="http://schemas.microsoft.com/office/drawing/2014/main" id="{FC3B81DB-2461-A946-8261-9DBCFD6691F5}"/>
                  </a:ext>
                </a:extLst>
              </p:cNvPr>
              <p:cNvPicPr>
                <a:picLocks noChangeAspect="1"/>
              </p:cNvPicPr>
              <p:nvPr/>
            </p:nvPicPr>
            <p:blipFill>
              <a:blip r:embed="rId14"/>
              <a:stretch>
                <a:fillRect/>
              </a:stretch>
            </p:blipFill>
            <p:spPr>
              <a:xfrm>
                <a:off x="4881266" y="5341548"/>
                <a:ext cx="721304" cy="721304"/>
              </a:xfrm>
              <a:prstGeom prst="rect">
                <a:avLst/>
              </a:prstGeom>
            </p:spPr>
          </p:pic>
          <p:pic>
            <p:nvPicPr>
              <p:cNvPr id="20" name="圖片 19">
                <a:extLst>
                  <a:ext uri="{FF2B5EF4-FFF2-40B4-BE49-F238E27FC236}">
                    <a16:creationId xmlns:a16="http://schemas.microsoft.com/office/drawing/2014/main" id="{8C9FF8F3-852B-464F-8C0F-ED0B3BF85B82}"/>
                  </a:ext>
                </a:extLst>
              </p:cNvPr>
              <p:cNvPicPr>
                <a:picLocks noChangeAspect="1"/>
              </p:cNvPicPr>
              <p:nvPr/>
            </p:nvPicPr>
            <p:blipFill>
              <a:blip r:embed="rId15"/>
              <a:stretch>
                <a:fillRect/>
              </a:stretch>
            </p:blipFill>
            <p:spPr>
              <a:xfrm>
                <a:off x="4881266" y="6067212"/>
                <a:ext cx="717901" cy="717901"/>
              </a:xfrm>
              <a:prstGeom prst="rect">
                <a:avLst/>
              </a:prstGeom>
            </p:spPr>
          </p:pic>
        </p:grpSp>
        <p:sp>
          <p:nvSpPr>
            <p:cNvPr id="24" name="矩形 23">
              <a:extLst>
                <a:ext uri="{FF2B5EF4-FFF2-40B4-BE49-F238E27FC236}">
                  <a16:creationId xmlns:a16="http://schemas.microsoft.com/office/drawing/2014/main" id="{F2142CBE-A209-DE43-B52E-7E85B7A40818}"/>
                </a:ext>
              </a:extLst>
            </p:cNvPr>
            <p:cNvSpPr/>
            <p:nvPr/>
          </p:nvSpPr>
          <p:spPr>
            <a:xfrm>
              <a:off x="471761" y="5593119"/>
              <a:ext cx="850868" cy="584775"/>
            </a:xfrm>
            <a:prstGeom prst="rect">
              <a:avLst/>
            </a:prstGeom>
          </p:spPr>
          <p:txBody>
            <a:bodyPr wrap="square">
              <a:spAutoFit/>
            </a:bodyPr>
            <a:lstStyle/>
            <a:p>
              <a:pPr algn="ctr"/>
              <a:r>
                <a:rPr lang="en-US" altLang="zh-TW" dirty="0">
                  <a:latin typeface="+mj-lt"/>
                </a:rPr>
                <a:t>M</a:t>
              </a:r>
              <a:r>
                <a:rPr lang="en-US" altLang="zh-TW">
                  <a:latin typeface="+mj-lt"/>
                </a:rPr>
                <a:t>atch </a:t>
              </a:r>
              <a:r>
                <a:rPr lang="en-US" altLang="zh-TW" dirty="0">
                  <a:latin typeface="+mj-lt"/>
                </a:rPr>
                <a:t>pairs</a:t>
              </a:r>
              <a:endParaRPr lang="zh-TW" altLang="en-US" dirty="0">
                <a:latin typeface="+mj-lt"/>
              </a:endParaRPr>
            </a:p>
          </p:txBody>
        </p:sp>
        <p:sp>
          <p:nvSpPr>
            <p:cNvPr id="25" name="矩形 24">
              <a:extLst>
                <a:ext uri="{FF2B5EF4-FFF2-40B4-BE49-F238E27FC236}">
                  <a16:creationId xmlns:a16="http://schemas.microsoft.com/office/drawing/2014/main" id="{71ED1F9E-7F26-C744-959A-76F39CF182BB}"/>
                </a:ext>
              </a:extLst>
            </p:cNvPr>
            <p:cNvSpPr/>
            <p:nvPr/>
          </p:nvSpPr>
          <p:spPr>
            <a:xfrm>
              <a:off x="3492517" y="5593119"/>
              <a:ext cx="1166492" cy="584775"/>
            </a:xfrm>
            <a:prstGeom prst="rect">
              <a:avLst/>
            </a:prstGeom>
          </p:spPr>
          <p:txBody>
            <a:bodyPr wrap="square">
              <a:spAutoFit/>
            </a:bodyPr>
            <a:lstStyle/>
            <a:p>
              <a:pPr algn="ctr"/>
              <a:r>
                <a:rPr lang="en-US" altLang="zh-TW" dirty="0">
                  <a:latin typeface="+mn-lt"/>
                </a:rPr>
                <a:t>Mismatch pairs</a:t>
              </a:r>
              <a:endParaRPr lang="zh-TW" altLang="en-US" dirty="0">
                <a:latin typeface="+mn-lt"/>
              </a:endParaRPr>
            </a:p>
          </p:txBody>
        </p:sp>
      </p:grpSp>
    </p:spTree>
    <p:extLst>
      <p:ext uri="{BB962C8B-B14F-4D97-AF65-F5344CB8AC3E}">
        <p14:creationId xmlns:p14="http://schemas.microsoft.com/office/powerpoint/2010/main" val="415074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1EEBA15-1947-F94F-A832-1E18247D0230}"/>
              </a:ext>
            </a:extLst>
          </p:cNvPr>
          <p:cNvSpPr>
            <a:spLocks noGrp="1"/>
          </p:cNvSpPr>
          <p:nvPr>
            <p:ph idx="1"/>
          </p:nvPr>
        </p:nvSpPr>
        <p:spPr>
          <a:xfrm>
            <a:off x="468313" y="981076"/>
            <a:ext cx="8135937" cy="709612"/>
          </a:xfrm>
        </p:spPr>
        <p:txBody>
          <a:bodyPr/>
          <a:lstStyle/>
          <a:p>
            <a:r>
              <a:rPr kumimoji="1" lang="en-US" altLang="zh-TW" dirty="0"/>
              <a:t>Performance evaluation on LFW</a:t>
            </a:r>
            <a:endParaRPr kumimoji="1" lang="zh-TW" altLang="en-US" dirty="0"/>
          </a:p>
        </p:txBody>
      </p:sp>
      <p:sp>
        <p:nvSpPr>
          <p:cNvPr id="7" name="標題 1">
            <a:extLst>
              <a:ext uri="{FF2B5EF4-FFF2-40B4-BE49-F238E27FC236}">
                <a16:creationId xmlns:a16="http://schemas.microsoft.com/office/drawing/2014/main" id="{D6F18013-5437-4C4D-895E-9D45320A855F}"/>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graphicFrame>
        <p:nvGraphicFramePr>
          <p:cNvPr id="6" name="表格 5">
            <a:extLst>
              <a:ext uri="{FF2B5EF4-FFF2-40B4-BE49-F238E27FC236}">
                <a16:creationId xmlns:a16="http://schemas.microsoft.com/office/drawing/2014/main" id="{9DB19621-D9C5-3E42-8B3B-2B5FD03C1C22}"/>
              </a:ext>
            </a:extLst>
          </p:cNvPr>
          <p:cNvGraphicFramePr>
            <a:graphicFrameLocks noGrp="1"/>
          </p:cNvGraphicFramePr>
          <p:nvPr>
            <p:extLst>
              <p:ext uri="{D42A27DB-BD31-4B8C-83A1-F6EECF244321}">
                <p14:modId xmlns:p14="http://schemas.microsoft.com/office/powerpoint/2010/main" val="1388431225"/>
              </p:ext>
            </p:extLst>
          </p:nvPr>
        </p:nvGraphicFramePr>
        <p:xfrm>
          <a:off x="4572000" y="4140576"/>
          <a:ext cx="4032252" cy="1633386"/>
        </p:xfrm>
        <a:graphic>
          <a:graphicData uri="http://schemas.openxmlformats.org/drawingml/2006/table">
            <a:tbl>
              <a:tblPr>
                <a:tableStyleId>{073A0DAA-6AF3-43AB-8588-CEC1D06C72B9}</a:tableStyleId>
              </a:tblPr>
              <a:tblGrid>
                <a:gridCol w="1080120">
                  <a:extLst>
                    <a:ext uri="{9D8B030D-6E8A-4147-A177-3AD203B41FA5}">
                      <a16:colId xmlns:a16="http://schemas.microsoft.com/office/drawing/2014/main" val="636036328"/>
                    </a:ext>
                  </a:extLst>
                </a:gridCol>
                <a:gridCol w="1476066">
                  <a:extLst>
                    <a:ext uri="{9D8B030D-6E8A-4147-A177-3AD203B41FA5}">
                      <a16:colId xmlns:a16="http://schemas.microsoft.com/office/drawing/2014/main" val="1283480796"/>
                    </a:ext>
                  </a:extLst>
                </a:gridCol>
                <a:gridCol w="1476066">
                  <a:extLst>
                    <a:ext uri="{9D8B030D-6E8A-4147-A177-3AD203B41FA5}">
                      <a16:colId xmlns:a16="http://schemas.microsoft.com/office/drawing/2014/main" val="387445790"/>
                    </a:ext>
                  </a:extLst>
                </a:gridCol>
              </a:tblGrid>
              <a:tr h="81923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sz="1600" b="1" dirty="0">
                        <a:latin typeface="+mn-lt"/>
                      </a:endParaRPr>
                    </a:p>
                    <a:p>
                      <a:pPr algn="r"/>
                      <a:endParaRPr lang="zh-TW" altLang="en-US" sz="1600" dirty="0">
                        <a:latin typeface="+mn-lt"/>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r>
                        <a:rPr lang="en-US" altLang="zh-TW" sz="1800" b="1" dirty="0">
                          <a:latin typeface="+mn-lt"/>
                        </a:rPr>
                        <a:t>Accuracy (%)</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Time (s)</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0789331"/>
                  </a:ext>
                </a:extLst>
              </a:tr>
              <a:tr h="407078">
                <a:tc>
                  <a:txBody>
                    <a:bodyPr/>
                    <a:lstStyle/>
                    <a:p>
                      <a:pPr algn="ctr"/>
                      <a:r>
                        <a:rPr lang="en-US" altLang="zh-TW" sz="1800" dirty="0">
                          <a:latin typeface="+mn-lt"/>
                        </a:rPr>
                        <a:t>VGG16</a:t>
                      </a:r>
                      <a:endParaRPr lang="zh-TW" altLang="en-US" sz="1800" dirty="0">
                        <a:latin typeface="+mn-lt"/>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95.33%</a:t>
                      </a:r>
                      <a:endParaRPr lang="zh-TW" altLang="en-US" sz="1800" b="0" dirty="0">
                        <a:latin typeface="+mn-lt"/>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rPr>
                        <a:t>129</a:t>
                      </a:r>
                      <a:endParaRPr lang="zh-TW" altLang="en-US" sz="1800" b="1" dirty="0">
                        <a:latin typeface="+mn-lt"/>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76218"/>
                  </a:ext>
                </a:extLst>
              </a:tr>
              <a:tr h="407078">
                <a:tc>
                  <a:txBody>
                    <a:bodyPr/>
                    <a:lstStyle/>
                    <a:p>
                      <a:pPr algn="ctr"/>
                      <a:r>
                        <a:rPr lang="en-US" altLang="zh-TW" sz="1800" dirty="0">
                          <a:latin typeface="+mn-lt"/>
                        </a:rPr>
                        <a:t>Resnet50</a:t>
                      </a:r>
                      <a:endParaRPr lang="zh-TW" altLang="en-US" sz="1800" dirty="0">
                        <a:latin typeface="+mn-lt"/>
                      </a:endParaRPr>
                    </a:p>
                  </a:txBody>
                  <a:tcPr anchor="ctr">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99.33%</a:t>
                      </a:r>
                    </a:p>
                  </a:txBody>
                  <a:tcPr anchor="ctr">
                    <a:lnB w="28575" cap="flat" cmpd="sng" algn="ctr">
                      <a:solidFill>
                        <a:schemeClr val="tx1"/>
                      </a:solidFill>
                      <a:prstDash val="solid"/>
                      <a:round/>
                      <a:headEnd type="none" w="med" len="med"/>
                      <a:tailEnd type="none" w="med" len="med"/>
                    </a:lnB>
                    <a:noFill/>
                  </a:tcPr>
                </a:tc>
                <a:tc>
                  <a:txBody>
                    <a:bodyPr/>
                    <a:lstStyle/>
                    <a:p>
                      <a:pPr algn="ctr"/>
                      <a:r>
                        <a:rPr lang="en-US" altLang="zh-TW" sz="1800" b="0" dirty="0">
                          <a:latin typeface="+mn-lt"/>
                        </a:rPr>
                        <a:t>139</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10669"/>
                  </a:ext>
                </a:extLst>
              </a:tr>
            </a:tbl>
          </a:graphicData>
        </a:graphic>
      </p:graphicFrame>
      <p:pic>
        <p:nvPicPr>
          <p:cNvPr id="5" name="圖片 4">
            <a:extLst>
              <a:ext uri="{FF2B5EF4-FFF2-40B4-BE49-F238E27FC236}">
                <a16:creationId xmlns:a16="http://schemas.microsoft.com/office/drawing/2014/main" id="{C7DE3B8A-BA57-7146-8F6A-EDC8C7A21645}"/>
              </a:ext>
            </a:extLst>
          </p:cNvPr>
          <p:cNvPicPr>
            <a:picLocks noChangeAspect="1"/>
          </p:cNvPicPr>
          <p:nvPr/>
        </p:nvPicPr>
        <p:blipFill rotWithShape="1">
          <a:blip r:embed="rId3">
            <a:extLst>
              <a:ext uri="{28A0092B-C50C-407E-A947-70E740481C1C}">
                <a14:useLocalDpi xmlns:a14="http://schemas.microsoft.com/office/drawing/2010/main" val="0"/>
              </a:ext>
            </a:extLst>
          </a:blip>
          <a:srcRect t="6601" r="6525"/>
          <a:stretch/>
        </p:blipFill>
        <p:spPr>
          <a:xfrm>
            <a:off x="442356" y="1988840"/>
            <a:ext cx="4273660" cy="4270218"/>
          </a:xfrm>
          <a:prstGeom prst="rect">
            <a:avLst/>
          </a:prstGeom>
        </p:spPr>
      </p:pic>
    </p:spTree>
    <p:extLst>
      <p:ext uri="{BB962C8B-B14F-4D97-AF65-F5344CB8AC3E}">
        <p14:creationId xmlns:p14="http://schemas.microsoft.com/office/powerpoint/2010/main" val="1017090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Authorized user dataset</a:t>
            </a:r>
          </a:p>
          <a:p>
            <a:pPr lvl="1"/>
            <a:r>
              <a:rPr lang="en-US" altLang="zh-TW" dirty="0"/>
              <a:t>CASIA-FaceV5 </a:t>
            </a:r>
          </a:p>
          <a:p>
            <a:pPr lvl="2"/>
            <a:r>
              <a:rPr lang="en" altLang="zh-TW" dirty="0"/>
              <a:t>2,500 color facial images of 500 subject, each has 5 images</a:t>
            </a:r>
          </a:p>
          <a:p>
            <a:pPr lvl="2"/>
            <a:r>
              <a:rPr lang="en" altLang="zh-TW" dirty="0"/>
              <a:t> For each user, 4 images for gallery images and 1 image for test.</a:t>
            </a:r>
          </a:p>
          <a:p>
            <a:pPr lvl="2"/>
            <a:r>
              <a:rPr lang="en" altLang="zh-TW" dirty="0"/>
              <a:t> All face images are 16 bit color BMP files and the image resolution is 640*480</a:t>
            </a:r>
          </a:p>
          <a:p>
            <a:pPr lvl="2"/>
            <a:endParaRPr lang="zh-TW" altLang="en-US" dirty="0"/>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2" name="圖片 1">
            <a:extLst>
              <a:ext uri="{FF2B5EF4-FFF2-40B4-BE49-F238E27FC236}">
                <a16:creationId xmlns:a16="http://schemas.microsoft.com/office/drawing/2014/main" id="{26E44DE2-1C32-314B-8B68-7545F0871456}"/>
              </a:ext>
            </a:extLst>
          </p:cNvPr>
          <p:cNvPicPr>
            <a:picLocks noChangeAspect="1"/>
          </p:cNvPicPr>
          <p:nvPr/>
        </p:nvPicPr>
        <p:blipFill>
          <a:blip r:embed="rId3"/>
          <a:stretch>
            <a:fillRect/>
          </a:stretch>
        </p:blipFill>
        <p:spPr>
          <a:xfrm>
            <a:off x="2699792" y="3707168"/>
            <a:ext cx="3806068" cy="2831115"/>
          </a:xfrm>
          <a:prstGeom prst="rect">
            <a:avLst/>
          </a:prstGeom>
        </p:spPr>
      </p:pic>
      <p:sp>
        <p:nvSpPr>
          <p:cNvPr id="5" name="矩形 4">
            <a:extLst>
              <a:ext uri="{FF2B5EF4-FFF2-40B4-BE49-F238E27FC236}">
                <a16:creationId xmlns:a16="http://schemas.microsoft.com/office/drawing/2014/main" id="{4D435E5A-8AD4-E94F-88A1-AC6637267A18}"/>
              </a:ext>
            </a:extLst>
          </p:cNvPr>
          <p:cNvSpPr/>
          <p:nvPr/>
        </p:nvSpPr>
        <p:spPr>
          <a:xfrm>
            <a:off x="5013890" y="6538283"/>
            <a:ext cx="4572000" cy="261610"/>
          </a:xfrm>
          <a:prstGeom prst="rect">
            <a:avLst/>
          </a:prstGeom>
        </p:spPr>
        <p:txBody>
          <a:bodyPr>
            <a:spAutoFit/>
          </a:bodyPr>
          <a:lstStyle/>
          <a:p>
            <a:r>
              <a:rPr lang="zh-TW" altLang="en-US" sz="1100" dirty="0"/>
              <a:t>http://biometrics.idealtest.org/dbDetailForUser.do?id=9</a:t>
            </a:r>
          </a:p>
        </p:txBody>
      </p:sp>
    </p:spTree>
    <p:extLst>
      <p:ext uri="{BB962C8B-B14F-4D97-AF65-F5344CB8AC3E}">
        <p14:creationId xmlns:p14="http://schemas.microsoft.com/office/powerpoint/2010/main" val="254259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6"/>
            <a:ext cx="8135937" cy="2077148"/>
          </a:xfrm>
        </p:spPr>
        <p:txBody>
          <a:bodyPr/>
          <a:lstStyle/>
          <a:p>
            <a:r>
              <a:rPr lang="en-US" altLang="zh-TW" dirty="0"/>
              <a:t>Intruder dataset</a:t>
            </a:r>
          </a:p>
          <a:p>
            <a:pPr lvl="1"/>
            <a:r>
              <a:rPr lang="en-US" altLang="zh-TW" dirty="0"/>
              <a:t>Helen dataset </a:t>
            </a:r>
          </a:p>
          <a:p>
            <a:pPr lvl="2"/>
            <a:r>
              <a:rPr lang="en-US" altLang="zh-TW" dirty="0"/>
              <a:t>2000 images as the intruder dataset</a:t>
            </a:r>
          </a:p>
          <a:p>
            <a:pPr lvl="2"/>
            <a:r>
              <a:rPr lang="en-US" altLang="zh-TW" dirty="0"/>
              <a:t>If there are multiple faces in the picture, select the one closest the image center as the test face.</a:t>
            </a:r>
          </a:p>
          <a:p>
            <a:pPr lvl="2"/>
            <a:endParaRPr lang="en-US" altLang="zh-TW" dirty="0"/>
          </a:p>
          <a:p>
            <a:pPr lvl="1"/>
            <a:endParaRPr lang="zh-TW" altLang="en-US" dirty="0"/>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grpSp>
        <p:nvGrpSpPr>
          <p:cNvPr id="2" name="群組 1">
            <a:extLst>
              <a:ext uri="{FF2B5EF4-FFF2-40B4-BE49-F238E27FC236}">
                <a16:creationId xmlns:a16="http://schemas.microsoft.com/office/drawing/2014/main" id="{DCA94DE5-40BE-FF43-8EDF-D48F46948DCD}"/>
              </a:ext>
            </a:extLst>
          </p:cNvPr>
          <p:cNvGrpSpPr/>
          <p:nvPr/>
        </p:nvGrpSpPr>
        <p:grpSpPr>
          <a:xfrm>
            <a:off x="1979800" y="3130864"/>
            <a:ext cx="4739945" cy="3356547"/>
            <a:chOff x="1979800" y="3130864"/>
            <a:chExt cx="4739945" cy="3356547"/>
          </a:xfrm>
        </p:grpSpPr>
        <p:pic>
          <p:nvPicPr>
            <p:cNvPr id="6" name="圖片 5">
              <a:extLst>
                <a:ext uri="{FF2B5EF4-FFF2-40B4-BE49-F238E27FC236}">
                  <a16:creationId xmlns:a16="http://schemas.microsoft.com/office/drawing/2014/main" id="{050534C3-D584-4B43-8571-F71550F7914A}"/>
                </a:ext>
              </a:extLst>
            </p:cNvPr>
            <p:cNvPicPr>
              <a:picLocks noChangeAspect="1"/>
            </p:cNvPicPr>
            <p:nvPr/>
          </p:nvPicPr>
          <p:blipFill>
            <a:blip r:embed="rId3"/>
            <a:stretch>
              <a:fillRect/>
            </a:stretch>
          </p:blipFill>
          <p:spPr>
            <a:xfrm>
              <a:off x="1979800" y="4701875"/>
              <a:ext cx="1785536" cy="1785536"/>
            </a:xfrm>
            <a:prstGeom prst="rect">
              <a:avLst/>
            </a:prstGeom>
          </p:spPr>
        </p:pic>
        <p:pic>
          <p:nvPicPr>
            <p:cNvPr id="7" name="圖片 6">
              <a:extLst>
                <a:ext uri="{FF2B5EF4-FFF2-40B4-BE49-F238E27FC236}">
                  <a16:creationId xmlns:a16="http://schemas.microsoft.com/office/drawing/2014/main" id="{71029253-1C2E-634C-950B-B94E9F4A69AC}"/>
                </a:ext>
              </a:extLst>
            </p:cNvPr>
            <p:cNvPicPr>
              <a:picLocks noChangeAspect="1"/>
            </p:cNvPicPr>
            <p:nvPr/>
          </p:nvPicPr>
          <p:blipFill>
            <a:blip r:embed="rId4"/>
            <a:stretch>
              <a:fillRect/>
            </a:stretch>
          </p:blipFill>
          <p:spPr>
            <a:xfrm>
              <a:off x="3761887" y="4715927"/>
              <a:ext cx="1169753" cy="1751503"/>
            </a:xfrm>
            <a:prstGeom prst="rect">
              <a:avLst/>
            </a:prstGeom>
          </p:spPr>
        </p:pic>
        <p:pic>
          <p:nvPicPr>
            <p:cNvPr id="8" name="圖片 7">
              <a:extLst>
                <a:ext uri="{FF2B5EF4-FFF2-40B4-BE49-F238E27FC236}">
                  <a16:creationId xmlns:a16="http://schemas.microsoft.com/office/drawing/2014/main" id="{FE830AA5-53A2-4A4F-B459-51CCA4AB7C8A}"/>
                </a:ext>
              </a:extLst>
            </p:cNvPr>
            <p:cNvPicPr>
              <a:picLocks noChangeAspect="1"/>
            </p:cNvPicPr>
            <p:nvPr/>
          </p:nvPicPr>
          <p:blipFill>
            <a:blip r:embed="rId5"/>
            <a:stretch>
              <a:fillRect/>
            </a:stretch>
          </p:blipFill>
          <p:spPr>
            <a:xfrm>
              <a:off x="3563888" y="3140968"/>
              <a:ext cx="1511768" cy="1554977"/>
            </a:xfrm>
            <a:prstGeom prst="rect">
              <a:avLst/>
            </a:prstGeom>
          </p:spPr>
        </p:pic>
        <p:pic>
          <p:nvPicPr>
            <p:cNvPr id="9" name="圖片 8">
              <a:extLst>
                <a:ext uri="{FF2B5EF4-FFF2-40B4-BE49-F238E27FC236}">
                  <a16:creationId xmlns:a16="http://schemas.microsoft.com/office/drawing/2014/main" id="{FBD3093F-0A1C-5B4B-9DED-A62B08A94880}"/>
                </a:ext>
              </a:extLst>
            </p:cNvPr>
            <p:cNvPicPr>
              <a:picLocks noChangeAspect="1"/>
            </p:cNvPicPr>
            <p:nvPr/>
          </p:nvPicPr>
          <p:blipFill>
            <a:blip r:embed="rId6"/>
            <a:stretch>
              <a:fillRect/>
            </a:stretch>
          </p:blipFill>
          <p:spPr>
            <a:xfrm>
              <a:off x="1979800" y="3140969"/>
              <a:ext cx="1584088" cy="1560906"/>
            </a:xfrm>
            <a:prstGeom prst="rect">
              <a:avLst/>
            </a:prstGeom>
          </p:spPr>
        </p:pic>
        <p:pic>
          <p:nvPicPr>
            <p:cNvPr id="10" name="圖片 9">
              <a:extLst>
                <a:ext uri="{FF2B5EF4-FFF2-40B4-BE49-F238E27FC236}">
                  <a16:creationId xmlns:a16="http://schemas.microsoft.com/office/drawing/2014/main" id="{B6EADBC9-31B4-894D-A9F6-9372405C4B77}"/>
                </a:ext>
              </a:extLst>
            </p:cNvPr>
            <p:cNvPicPr>
              <a:picLocks noChangeAspect="1"/>
            </p:cNvPicPr>
            <p:nvPr/>
          </p:nvPicPr>
          <p:blipFill>
            <a:blip r:embed="rId7"/>
            <a:stretch>
              <a:fillRect/>
            </a:stretch>
          </p:blipFill>
          <p:spPr>
            <a:xfrm>
              <a:off x="4934209" y="4698910"/>
              <a:ext cx="1785536" cy="1785536"/>
            </a:xfrm>
            <a:prstGeom prst="rect">
              <a:avLst/>
            </a:prstGeom>
          </p:spPr>
        </p:pic>
        <p:pic>
          <p:nvPicPr>
            <p:cNvPr id="11" name="圖片 10">
              <a:extLst>
                <a:ext uri="{FF2B5EF4-FFF2-40B4-BE49-F238E27FC236}">
                  <a16:creationId xmlns:a16="http://schemas.microsoft.com/office/drawing/2014/main" id="{5EB4162A-F8BE-5F4F-A74E-C1D4737A3157}"/>
                </a:ext>
              </a:extLst>
            </p:cNvPr>
            <p:cNvPicPr>
              <a:picLocks noChangeAspect="1"/>
            </p:cNvPicPr>
            <p:nvPr/>
          </p:nvPicPr>
          <p:blipFill>
            <a:blip r:embed="rId8"/>
            <a:stretch>
              <a:fillRect/>
            </a:stretch>
          </p:blipFill>
          <p:spPr>
            <a:xfrm>
              <a:off x="5059099" y="3130864"/>
              <a:ext cx="1492821" cy="1575184"/>
            </a:xfrm>
            <a:prstGeom prst="rect">
              <a:avLst/>
            </a:prstGeom>
          </p:spPr>
        </p:pic>
      </p:grpSp>
      <p:sp>
        <p:nvSpPr>
          <p:cNvPr id="12" name="矩形 11">
            <a:extLst>
              <a:ext uri="{FF2B5EF4-FFF2-40B4-BE49-F238E27FC236}">
                <a16:creationId xmlns:a16="http://schemas.microsoft.com/office/drawing/2014/main" id="{48420CD7-13D1-1D41-BE62-1583BEE2E71E}"/>
              </a:ext>
            </a:extLst>
          </p:cNvPr>
          <p:cNvSpPr/>
          <p:nvPr/>
        </p:nvSpPr>
        <p:spPr>
          <a:xfrm>
            <a:off x="5678183" y="6557087"/>
            <a:ext cx="2922023" cy="261610"/>
          </a:xfrm>
          <a:prstGeom prst="rect">
            <a:avLst/>
          </a:prstGeom>
        </p:spPr>
        <p:txBody>
          <a:bodyPr wrap="square">
            <a:spAutoFit/>
          </a:bodyPr>
          <a:lstStyle/>
          <a:p>
            <a:r>
              <a:rPr lang="en-US" altLang="zh-TW" sz="1100" dirty="0"/>
              <a:t>http://</a:t>
            </a:r>
            <a:r>
              <a:rPr lang="en-US" altLang="zh-TW" sz="1100" dirty="0" err="1"/>
              <a:t>www.ifp.illinois.edu</a:t>
            </a:r>
            <a:r>
              <a:rPr lang="en-US" altLang="zh-TW" sz="1100" dirty="0"/>
              <a:t>/~vuongle2/</a:t>
            </a:r>
            <a:r>
              <a:rPr lang="en-US" altLang="zh-TW" sz="1100" dirty="0" err="1"/>
              <a:t>helen</a:t>
            </a:r>
            <a:r>
              <a:rPr lang="en-US" altLang="zh-TW" sz="1100" dirty="0"/>
              <a:t>/</a:t>
            </a:r>
            <a:endParaRPr lang="zh-TW" altLang="en-US" sz="1100" dirty="0"/>
          </a:p>
        </p:txBody>
      </p:sp>
    </p:spTree>
    <p:extLst>
      <p:ext uri="{BB962C8B-B14F-4D97-AF65-F5344CB8AC3E}">
        <p14:creationId xmlns:p14="http://schemas.microsoft.com/office/powerpoint/2010/main" val="130981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Penalty Matrix</a:t>
                </a:r>
              </a:p>
              <a:p>
                <a:pPr lvl="1"/>
                <a:r>
                  <a:rPr lang="en-US" altLang="zh-TW" dirty="0"/>
                  <a:t>Ground Truth </a:t>
                </a:r>
                <a14:m>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r>
                  <a:rPr lang="en-US" altLang="zh-TW" dirty="0"/>
                  <a:t>Face Recognition System </a:t>
                </a:r>
                <a14:m>
                  <m:oMath xmlns:m="http://schemas.openxmlformats.org/officeDocument/2006/math">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14:m>
                  <m:oMath xmlns:m="http://schemas.openxmlformats.org/officeDocument/2006/math">
                    <m:r>
                      <a:rPr lang="en-US" altLang="zh-TW" b="0" i="1" smtClean="0">
                        <a:latin typeface="Cambria Math" panose="02040503050406030204" pitchFamily="18" charset="0"/>
                      </a:rPr>
                      <m:t>𝐹</m:t>
                    </m:r>
                    <m:r>
                      <a:rPr lang="en-US" altLang="zh-TW" i="1">
                        <a:latin typeface="Cambria Math" panose="02040503050406030204" pitchFamily="18" charset="0"/>
                      </a:rPr>
                      <m:t>𝑎𝑐𝑒</m:t>
                    </m:r>
                    <m:r>
                      <a:rPr lang="en-US" altLang="zh-TW" i="1">
                        <a:latin typeface="Cambria Math" panose="02040503050406030204" pitchFamily="18" charset="0"/>
                      </a:rPr>
                      <m:t> </m:t>
                    </m:r>
                    <m:r>
                      <a:rPr lang="en-US" altLang="zh-TW" b="0" i="1" smtClean="0">
                        <a:latin typeface="Cambria Math" panose="02040503050406030204" pitchFamily="18" charset="0"/>
                      </a:rPr>
                      <m:t>𝑉</m:t>
                    </m:r>
                    <m:r>
                      <a:rPr lang="en-US" altLang="zh-TW" i="1">
                        <a:latin typeface="Cambria Math" panose="02040503050406030204" pitchFamily="18" charset="0"/>
                      </a:rPr>
                      <m:t>𝑒𝑟𝑖𝑓𝑖𝑐𝑎𝑡𝑖𝑜𝑛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𝑃𝑒𝑛𝑎𝑙𝑡𝑦</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𝐹𝑉𝑃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𝐹𝐴</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𝛼</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𝐹𝑅</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𝛽</m:t>
                    </m:r>
                  </m:oMath>
                </a14:m>
                <a:r>
                  <a:rPr lang="en-US" altLang="zh-TW" dirty="0"/>
                  <a:t> </a:t>
                </a:r>
              </a:p>
              <a:p>
                <a:pPr lvl="1"/>
                <a:r>
                  <a:rPr lang="en-US" altLang="zh-TW" dirty="0"/>
                  <a:t>Plot the penalty curve in different </a:t>
                </a:r>
                <a14:m>
                  <m:oMath xmlns:m="http://schemas.openxmlformats.org/officeDocument/2006/math">
                    <m:r>
                      <a:rPr lang="en-US" altLang="zh-TW" i="1">
                        <a:latin typeface="Cambria Math" panose="02040503050406030204" pitchFamily="18" charset="0"/>
                        <a:ea typeface="Cambria Math" panose="02040503050406030204" pitchFamily="18" charset="0"/>
                      </a:rPr>
                      <m:t>𝛼</m:t>
                    </m:r>
                  </m:oMath>
                </a14:m>
                <a:endParaRPr lang="en-US" altLang="zh-TW" dirty="0"/>
              </a:p>
              <a:p>
                <a:pPr lvl="1"/>
                <a:endParaRPr lang="en-US" altLang="zh-TW" dirty="0"/>
              </a:p>
            </p:txBody>
          </p:sp>
        </mc:Choice>
        <mc:Fallback xmlns="">
          <p:sp>
            <p:nvSpPr>
              <p:cNvPr id="3" name="內容版面配置區 2">
                <a:extLst>
                  <a:ext uri="{FF2B5EF4-FFF2-40B4-BE49-F238E27FC236}">
                    <a16:creationId xmlns:a16="http://schemas.microsoft.com/office/drawing/2014/main" id="{D73ACC34-FA48-B747-96FC-0E5829143C97}"/>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2980165442"/>
                  </p:ext>
                </p:extLst>
              </p:nvPr>
            </p:nvGraphicFramePr>
            <p:xfrm>
              <a:off x="971600" y="3645024"/>
              <a:ext cx="5184576" cy="1681714"/>
            </p:xfrm>
            <a:graphic>
              <a:graphicData uri="http://schemas.openxmlformats.org/drawingml/2006/table">
                <a:tbl>
                  <a:tblPr firstRow="1" bandRow="1">
                    <a:tableStyleId>{5C22544A-7EE6-4342-B048-85BDC9FD1C3A}</a:tableStyleId>
                  </a:tblPr>
                  <a:tblGrid>
                    <a:gridCol w="987975">
                      <a:extLst>
                        <a:ext uri="{9D8B030D-6E8A-4147-A177-3AD203B41FA5}">
                          <a16:colId xmlns:a16="http://schemas.microsoft.com/office/drawing/2014/main" val="1463374358"/>
                        </a:ext>
                      </a:extLst>
                    </a:gridCol>
                    <a:gridCol w="683659">
                      <a:extLst>
                        <a:ext uri="{9D8B030D-6E8A-4147-A177-3AD203B41FA5}">
                          <a16:colId xmlns:a16="http://schemas.microsoft.com/office/drawing/2014/main" val="1259555167"/>
                        </a:ext>
                      </a:extLst>
                    </a:gridCol>
                    <a:gridCol w="1825900">
                      <a:extLst>
                        <a:ext uri="{9D8B030D-6E8A-4147-A177-3AD203B41FA5}">
                          <a16:colId xmlns:a16="http://schemas.microsoft.com/office/drawing/2014/main" val="2355178483"/>
                        </a:ext>
                      </a:extLst>
                    </a:gridCol>
                    <a:gridCol w="1687042">
                      <a:extLst>
                        <a:ext uri="{9D8B030D-6E8A-4147-A177-3AD203B41FA5}">
                          <a16:colId xmlns:a16="http://schemas.microsoft.com/office/drawing/2014/main" val="3493349018"/>
                        </a:ext>
                      </a:extLst>
                    </a:gridCol>
                  </a:tblGrid>
                  <a:tr h="260379">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𝒇</m:t>
                                </m:r>
                                <m:r>
                                  <a:rPr lang="en-US" altLang="zh-TW" b="1" i="1" smtClean="0">
                                    <a:latin typeface="Cambria Math" panose="02040503050406030204" pitchFamily="18" charset="0"/>
                                  </a:rPr>
                                  <m:t>(</m:t>
                                </m:r>
                                <m:r>
                                  <a:rPr lang="en-US" altLang="zh-TW" b="1" i="1" smtClean="0">
                                    <a:latin typeface="Cambria Math" panose="02040503050406030204" pitchFamily="18" charset="0"/>
                                  </a:rPr>
                                  <m:t>𝒙</m:t>
                                </m:r>
                                <m:r>
                                  <a:rPr lang="en-US" altLang="zh-TW" b="1" i="1" smtClean="0">
                                    <a:latin typeface="Cambria Math" panose="02040503050406030204" pitchFamily="18" charset="0"/>
                                  </a:rPr>
                                  <m:t>)</m:t>
                                </m:r>
                              </m:oMath>
                            </m:oMathPara>
                          </a14:m>
                          <a:endParaRPr lang="zh-TW" alt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2667777594"/>
                      </a:ext>
                    </a:extLst>
                  </a:tr>
                  <a:tr h="260379">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475097">
                    <a:tc rowSpan="2">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m:oMathPara>
                          </a14:m>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1</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475097">
                    <a:tc vMerge="1">
                      <a:txBody>
                        <a:bodyPr/>
                        <a:lstStyle/>
                        <a:p>
                          <a:endParaRPr lang="zh-TW" altLang="en-US"/>
                        </a:p>
                      </a:txBody>
                      <a:tcPr/>
                    </a:tc>
                    <a:tc>
                      <a:txBody>
                        <a:bodyPr/>
                        <a:lstStyle/>
                        <a:p>
                          <a:pPr algn="ctr"/>
                          <a:r>
                            <a:rPr lang="en-US" altLang="zh-TW" dirty="0"/>
                            <a:t>-1</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800" b="0" i="1" smtClean="0">
                                    <a:solidFill>
                                      <a:srgbClr val="FF0000"/>
                                    </a:solidFill>
                                    <a:latin typeface="Cambria Math" panose="02040503050406030204" pitchFamily="18" charset="0"/>
                                    <a:ea typeface="Cambria Math" panose="02040503050406030204" pitchFamily="18" charset="0"/>
                                  </a:rPr>
                                  <m:t>𝛼</m:t>
                                </m:r>
                              </m:oMath>
                            </m:oMathPara>
                          </a14:m>
                          <a:endParaRPr lang="en-US" altLang="zh-TW"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Choice>
        <mc:Fallback xmlns="">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2980165442"/>
                  </p:ext>
                </p:extLst>
              </p:nvPr>
            </p:nvGraphicFramePr>
            <p:xfrm>
              <a:off x="971600" y="3645024"/>
              <a:ext cx="5184576" cy="1681714"/>
            </p:xfrm>
            <a:graphic>
              <a:graphicData uri="http://schemas.openxmlformats.org/drawingml/2006/table">
                <a:tbl>
                  <a:tblPr firstRow="1" bandRow="1">
                    <a:tableStyleId>{5C22544A-7EE6-4342-B048-85BDC9FD1C3A}</a:tableStyleId>
                  </a:tblPr>
                  <a:tblGrid>
                    <a:gridCol w="987975">
                      <a:extLst>
                        <a:ext uri="{9D8B030D-6E8A-4147-A177-3AD203B41FA5}">
                          <a16:colId xmlns:a16="http://schemas.microsoft.com/office/drawing/2014/main" val="1463374358"/>
                        </a:ext>
                      </a:extLst>
                    </a:gridCol>
                    <a:gridCol w="683659">
                      <a:extLst>
                        <a:ext uri="{9D8B030D-6E8A-4147-A177-3AD203B41FA5}">
                          <a16:colId xmlns:a16="http://schemas.microsoft.com/office/drawing/2014/main" val="1259555167"/>
                        </a:ext>
                      </a:extLst>
                    </a:gridCol>
                    <a:gridCol w="1825900">
                      <a:extLst>
                        <a:ext uri="{9D8B030D-6E8A-4147-A177-3AD203B41FA5}">
                          <a16:colId xmlns:a16="http://schemas.microsoft.com/office/drawing/2014/main" val="2355178483"/>
                        </a:ext>
                      </a:extLst>
                    </a:gridCol>
                    <a:gridCol w="1687042">
                      <a:extLst>
                        <a:ext uri="{9D8B030D-6E8A-4147-A177-3AD203B41FA5}">
                          <a16:colId xmlns:a16="http://schemas.microsoft.com/office/drawing/2014/main" val="3493349018"/>
                        </a:ext>
                      </a:extLst>
                    </a:gridCol>
                  </a:tblGrid>
                  <a:tr h="365760">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blipFill>
                          <a:blip r:embed="rId4"/>
                          <a:stretch>
                            <a:fillRect l="-48014" t="-3448" b="-365517"/>
                          </a:stretch>
                        </a:blipFill>
                      </a:tcPr>
                    </a:tc>
                    <a:tc hMerge="1">
                      <a:txBody>
                        <a:bodyPr/>
                        <a:lstStyle/>
                        <a:p>
                          <a:endParaRPr lang="zh-TW" altLang="en-US"/>
                        </a:p>
                      </a:txBody>
                      <a:tcPr/>
                    </a:tc>
                    <a:extLst>
                      <a:ext uri="{0D108BD9-81ED-4DB2-BD59-A6C34878D82A}">
                        <a16:rowId xmlns:a16="http://schemas.microsoft.com/office/drawing/2014/main" val="2667777594"/>
                      </a:ext>
                    </a:extLst>
                  </a:tr>
                  <a:tr h="365760">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475097">
                    <a:tc rowSpan="2">
                      <a:txBody>
                        <a:bodyPr/>
                        <a:lstStyle/>
                        <a:p>
                          <a:endParaRPr lang="zh-TW"/>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282" t="-78667" r="-424359" b="-2667"/>
                          </a:stretch>
                        </a:blipFill>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1</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475097">
                    <a:tc vMerge="1">
                      <a:txBody>
                        <a:bodyPr/>
                        <a:lstStyle/>
                        <a:p>
                          <a:endParaRPr lang="zh-TW" altLang="en-US"/>
                        </a:p>
                      </a:txBody>
                      <a:tcPr/>
                    </a:tc>
                    <a:tc>
                      <a:txBody>
                        <a:bodyPr/>
                        <a:lstStyle/>
                        <a:p>
                          <a:pPr algn="ctr"/>
                          <a:r>
                            <a:rPr lang="en-US" altLang="zh-TW" dirty="0"/>
                            <a:t>-1</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4"/>
                          <a:stretch>
                            <a:fillRect l="-92361" t="-252632" r="-92361" b="-526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Fallback>
      </mc:AlternateContent>
    </p:spTree>
    <p:extLst>
      <p:ext uri="{BB962C8B-B14F-4D97-AF65-F5344CB8AC3E}">
        <p14:creationId xmlns:p14="http://schemas.microsoft.com/office/powerpoint/2010/main" val="3183932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5"/>
            <a:ext cx="8135937" cy="5688013"/>
          </a:xfrm>
        </p:spPr>
        <p:txBody>
          <a:bodyPr/>
          <a:lstStyle/>
          <a:p>
            <a:r>
              <a:rPr lang="en-US" altLang="zh-TW" dirty="0"/>
              <a:t>Face verification penalty curve</a:t>
            </a:r>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11" name="圖片 10" descr="一張含有 文字, 地圖 的圖片&#10;&#10;自動產生的描述">
            <a:extLst>
              <a:ext uri="{FF2B5EF4-FFF2-40B4-BE49-F238E27FC236}">
                <a16:creationId xmlns:a16="http://schemas.microsoft.com/office/drawing/2014/main" id="{192BD801-2FB8-6843-92D7-BA2EE689420B}"/>
              </a:ext>
            </a:extLst>
          </p:cNvPr>
          <p:cNvPicPr>
            <a:picLocks noChangeAspect="1"/>
          </p:cNvPicPr>
          <p:nvPr/>
        </p:nvPicPr>
        <p:blipFill rotWithShape="1">
          <a:blip r:embed="rId3">
            <a:extLst>
              <a:ext uri="{28A0092B-C50C-407E-A947-70E740481C1C}">
                <a14:useLocalDpi xmlns:a14="http://schemas.microsoft.com/office/drawing/2010/main" val="0"/>
              </a:ext>
            </a:extLst>
          </a:blip>
          <a:srcRect l="4876" t="4750" r="10333" b="1438"/>
          <a:stretch/>
        </p:blipFill>
        <p:spPr>
          <a:xfrm>
            <a:off x="35496" y="1988840"/>
            <a:ext cx="5266187" cy="4354820"/>
          </a:xfrm>
          <a:prstGeom prst="rect">
            <a:avLst/>
          </a:prstGeom>
        </p:spPr>
      </p:pic>
      <p:pic>
        <p:nvPicPr>
          <p:cNvPr id="6" name="圖片 5" descr="一張含有 螢幕擷取畫面 的圖片&#10;&#10;自動產生的描述">
            <a:extLst>
              <a:ext uri="{FF2B5EF4-FFF2-40B4-BE49-F238E27FC236}">
                <a16:creationId xmlns:a16="http://schemas.microsoft.com/office/drawing/2014/main" id="{D6FE3A32-6A3C-2844-BF4C-C3C364B8CFFE}"/>
              </a:ext>
            </a:extLst>
          </p:cNvPr>
          <p:cNvPicPr>
            <a:picLocks noChangeAspect="1"/>
          </p:cNvPicPr>
          <p:nvPr/>
        </p:nvPicPr>
        <p:blipFill rotWithShape="1">
          <a:blip r:embed="rId4">
            <a:extLst>
              <a:ext uri="{28A0092B-C50C-407E-A947-70E740481C1C}">
                <a14:useLocalDpi xmlns:a14="http://schemas.microsoft.com/office/drawing/2010/main" val="0"/>
              </a:ext>
            </a:extLst>
          </a:blip>
          <a:srcRect t="4710" r="6876"/>
          <a:stretch/>
        </p:blipFill>
        <p:spPr>
          <a:xfrm>
            <a:off x="5306971" y="2852936"/>
            <a:ext cx="3497194" cy="3346708"/>
          </a:xfrm>
          <a:prstGeom prst="rect">
            <a:avLst/>
          </a:prstGeom>
        </p:spPr>
      </p:pic>
    </p:spTree>
    <p:extLst>
      <p:ext uri="{BB962C8B-B14F-4D97-AF65-F5344CB8AC3E}">
        <p14:creationId xmlns:p14="http://schemas.microsoft.com/office/powerpoint/2010/main" val="23052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a:xfrm>
            <a:off x="323528" y="4783853"/>
            <a:ext cx="8135937" cy="1785236"/>
          </a:xfrm>
        </p:spPr>
        <p:txBody>
          <a:bodyPr/>
          <a:lstStyle/>
          <a:p>
            <a:pPr lvl="1"/>
            <a:r>
              <a:rPr kumimoji="1" lang="en" altLang="zh-TW" dirty="0"/>
              <a:t>Compare two different face detectors on three benchmarks</a:t>
            </a:r>
          </a:p>
          <a:p>
            <a:pPr lvl="1"/>
            <a:r>
              <a:rPr kumimoji="1" lang="en-US" altLang="zh-TW" dirty="0"/>
              <a:t>Evaluate the performance of face verification</a:t>
            </a:r>
          </a:p>
          <a:p>
            <a:pPr lvl="1"/>
            <a:r>
              <a:rPr kumimoji="1" lang="en-US" altLang="zh-TW" dirty="0"/>
              <a:t>Present the re-ranking method and the suitable configuration for face identification on different datasets </a:t>
            </a:r>
          </a:p>
        </p:txBody>
      </p:sp>
      <p:sp>
        <p:nvSpPr>
          <p:cNvPr id="6" name="標題 1">
            <a:extLst>
              <a:ext uri="{FF2B5EF4-FFF2-40B4-BE49-F238E27FC236}">
                <a16:creationId xmlns:a16="http://schemas.microsoft.com/office/drawing/2014/main" id="{4183536C-CFE4-1748-A3A8-CCE66A7C64F3}"/>
              </a:ext>
            </a:extLst>
          </p:cNvPr>
          <p:cNvSpPr>
            <a:spLocks noGrp="1"/>
          </p:cNvSpPr>
          <p:nvPr>
            <p:ph type="title"/>
          </p:nvPr>
        </p:nvSpPr>
        <p:spPr>
          <a:xfrm>
            <a:off x="468313" y="115888"/>
            <a:ext cx="7467600" cy="709612"/>
          </a:xfrm>
        </p:spPr>
        <p:txBody>
          <a:bodyPr>
            <a:normAutofit/>
          </a:bodyPr>
          <a:lstStyle/>
          <a:p>
            <a:pPr>
              <a:defRPr/>
            </a:pPr>
            <a:r>
              <a:rPr lang="en-US" altLang="zh-TW" cap="none" dirty="0"/>
              <a:t>Introduction</a:t>
            </a:r>
            <a:endParaRPr lang="zh-TW" altLang="en-US" dirty="0"/>
          </a:p>
        </p:txBody>
      </p:sp>
      <p:pic>
        <p:nvPicPr>
          <p:cNvPr id="4" name="圖片 3">
            <a:extLst>
              <a:ext uri="{FF2B5EF4-FFF2-40B4-BE49-F238E27FC236}">
                <a16:creationId xmlns:a16="http://schemas.microsoft.com/office/drawing/2014/main" id="{97F2CC84-56CE-084D-AF3A-0F90E8AF7F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68313" y="1552711"/>
            <a:ext cx="1759934" cy="1396421"/>
          </a:xfrm>
          <a:prstGeom prst="rect">
            <a:avLst/>
          </a:prstGeom>
          <a:ln w="28575">
            <a:solidFill>
              <a:schemeClr val="bg1"/>
            </a:solidFill>
          </a:ln>
        </p:spPr>
      </p:pic>
      <p:sp>
        <p:nvSpPr>
          <p:cNvPr id="5" name="矩形 4">
            <a:extLst>
              <a:ext uri="{FF2B5EF4-FFF2-40B4-BE49-F238E27FC236}">
                <a16:creationId xmlns:a16="http://schemas.microsoft.com/office/drawing/2014/main" id="{B347C1B4-E528-F643-B14A-F57B0C9F0A47}"/>
              </a:ext>
            </a:extLst>
          </p:cNvPr>
          <p:cNvSpPr/>
          <p:nvPr/>
        </p:nvSpPr>
        <p:spPr>
          <a:xfrm>
            <a:off x="6012160" y="2218656"/>
            <a:ext cx="2304257" cy="369332"/>
          </a:xfrm>
          <a:prstGeom prst="rect">
            <a:avLst/>
          </a:prstGeom>
        </p:spPr>
        <p:txBody>
          <a:bodyPr wrap="square">
            <a:spAutoFit/>
          </a:bodyPr>
          <a:lstStyle/>
          <a:p>
            <a:pPr algn="ctr"/>
            <a:r>
              <a:rPr lang="en-US" altLang="zh-TW" sz="1800" b="1" dirty="0">
                <a:solidFill>
                  <a:schemeClr val="accent2">
                    <a:lumMod val="75000"/>
                  </a:schemeClr>
                </a:solidFill>
                <a:latin typeface="Microsoft JhengHei" panose="020B0604030504040204" pitchFamily="34" charset="-120"/>
                <a:ea typeface="Microsoft JhengHei" panose="020B0604030504040204" pitchFamily="34" charset="-120"/>
              </a:rPr>
              <a:t>Barack Obama</a:t>
            </a:r>
            <a:endParaRPr lang="zh-TW" altLang="en-US" sz="1800" b="1" dirty="0">
              <a:solidFill>
                <a:schemeClr val="accent2">
                  <a:lumMod val="75000"/>
                </a:schemeClr>
              </a:solidFill>
              <a:latin typeface="Microsoft JhengHei" panose="020B0604030504040204" pitchFamily="34" charset="-120"/>
              <a:ea typeface="Microsoft JhengHei" panose="020B0604030504040204" pitchFamily="34" charset="-120"/>
            </a:endParaRPr>
          </a:p>
        </p:txBody>
      </p:sp>
      <p:pic>
        <p:nvPicPr>
          <p:cNvPr id="2" name="圖片 1">
            <a:extLst>
              <a:ext uri="{FF2B5EF4-FFF2-40B4-BE49-F238E27FC236}">
                <a16:creationId xmlns:a16="http://schemas.microsoft.com/office/drawing/2014/main" id="{C788821D-27C9-D642-8B1E-281B00C70A7F}"/>
              </a:ext>
            </a:extLst>
          </p:cNvPr>
          <p:cNvPicPr>
            <a:picLocks noChangeAspect="1"/>
          </p:cNvPicPr>
          <p:nvPr/>
        </p:nvPicPr>
        <p:blipFill rotWithShape="1">
          <a:blip r:embed="rId4"/>
          <a:srcRect l="3431" r="16095"/>
          <a:stretch/>
        </p:blipFill>
        <p:spPr>
          <a:xfrm>
            <a:off x="468313" y="2949132"/>
            <a:ext cx="1759934" cy="1454421"/>
          </a:xfrm>
          <a:prstGeom prst="rect">
            <a:avLst/>
          </a:prstGeom>
          <a:ln w="28575">
            <a:solidFill>
              <a:schemeClr val="bg1"/>
            </a:solidFill>
          </a:ln>
        </p:spPr>
      </p:pic>
      <p:sp>
        <p:nvSpPr>
          <p:cNvPr id="7" name="矩形 6">
            <a:extLst>
              <a:ext uri="{FF2B5EF4-FFF2-40B4-BE49-F238E27FC236}">
                <a16:creationId xmlns:a16="http://schemas.microsoft.com/office/drawing/2014/main" id="{A9A636E3-49A4-F543-A840-F2DC7AD8C9C0}"/>
              </a:ext>
            </a:extLst>
          </p:cNvPr>
          <p:cNvSpPr/>
          <p:nvPr/>
        </p:nvSpPr>
        <p:spPr>
          <a:xfrm>
            <a:off x="6084168" y="3396191"/>
            <a:ext cx="2160240" cy="369332"/>
          </a:xfrm>
          <a:prstGeom prst="rect">
            <a:avLst/>
          </a:prstGeom>
        </p:spPr>
        <p:txBody>
          <a:bodyPr wrap="square">
            <a:spAutoFit/>
          </a:bodyPr>
          <a:lstStyle/>
          <a:p>
            <a:pPr algn="ctr"/>
            <a:r>
              <a:rPr lang="en-US" altLang="zh-TW" sz="1800" b="1" dirty="0">
                <a:solidFill>
                  <a:schemeClr val="accent2">
                    <a:lumMod val="75000"/>
                  </a:schemeClr>
                </a:solidFill>
                <a:latin typeface="Microsoft JhengHei" panose="020B0604030504040204" pitchFamily="34" charset="-120"/>
                <a:ea typeface="Microsoft JhengHei" panose="020B0604030504040204" pitchFamily="34" charset="-120"/>
              </a:rPr>
              <a:t>Ma Ying-</a:t>
            </a:r>
            <a:r>
              <a:rPr lang="en-US" altLang="zh-TW" sz="1800" b="1" dirty="0" err="1">
                <a:solidFill>
                  <a:schemeClr val="accent2">
                    <a:lumMod val="75000"/>
                  </a:schemeClr>
                </a:solidFill>
                <a:latin typeface="Microsoft JhengHei" panose="020B0604030504040204" pitchFamily="34" charset="-120"/>
                <a:ea typeface="Microsoft JhengHei" panose="020B0604030504040204" pitchFamily="34" charset="-120"/>
              </a:rPr>
              <a:t>jeou</a:t>
            </a:r>
            <a:endParaRPr lang="zh-TW" altLang="en-US" sz="1800" b="1" dirty="0">
              <a:solidFill>
                <a:schemeClr val="accent2">
                  <a:lumMod val="75000"/>
                </a:schemeClr>
              </a:solidFill>
              <a:latin typeface="Microsoft JhengHei" panose="020B0604030504040204" pitchFamily="34" charset="-120"/>
              <a:ea typeface="Microsoft JhengHei" panose="020B0604030504040204" pitchFamily="34" charset="-120"/>
            </a:endParaRPr>
          </a:p>
        </p:txBody>
      </p:sp>
      <p:sp>
        <p:nvSpPr>
          <p:cNvPr id="8" name="圓角矩形 7">
            <a:extLst>
              <a:ext uri="{FF2B5EF4-FFF2-40B4-BE49-F238E27FC236}">
                <a16:creationId xmlns:a16="http://schemas.microsoft.com/office/drawing/2014/main" id="{8514127C-7E56-2543-9E9C-C673AF180CE5}"/>
              </a:ext>
            </a:extLst>
          </p:cNvPr>
          <p:cNvSpPr/>
          <p:nvPr/>
        </p:nvSpPr>
        <p:spPr>
          <a:xfrm>
            <a:off x="3331041" y="2003034"/>
            <a:ext cx="2320460" cy="1892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800" b="1" dirty="0">
                <a:latin typeface="Microsoft JhengHei" panose="020B0604030504040204" pitchFamily="34" charset="-120"/>
                <a:ea typeface="Microsoft JhengHei" panose="020B0604030504040204" pitchFamily="34" charset="-120"/>
              </a:rPr>
              <a:t>Face </a:t>
            </a:r>
            <a:r>
              <a:rPr lang="en-US" altLang="zh-TW" sz="1800" b="1" dirty="0">
                <a:latin typeface="Microsoft JhengHei" panose="020B0604030504040204" pitchFamily="34" charset="-120"/>
                <a:ea typeface="Microsoft JhengHei" panose="020B0604030504040204" pitchFamily="34" charset="-120"/>
              </a:rPr>
              <a:t>Recognition System</a:t>
            </a:r>
            <a:endParaRPr kumimoji="1" lang="zh-TW" altLang="en-US" sz="1800" b="1" dirty="0">
              <a:latin typeface="Microsoft JhengHei" panose="020B0604030504040204" pitchFamily="34" charset="-120"/>
              <a:ea typeface="Microsoft JhengHei" panose="020B0604030504040204" pitchFamily="34" charset="-120"/>
            </a:endParaRPr>
          </a:p>
        </p:txBody>
      </p:sp>
      <p:cxnSp>
        <p:nvCxnSpPr>
          <p:cNvPr id="9" name="直線箭頭接點 8">
            <a:extLst>
              <a:ext uri="{FF2B5EF4-FFF2-40B4-BE49-F238E27FC236}">
                <a16:creationId xmlns:a16="http://schemas.microsoft.com/office/drawing/2014/main" id="{E297AB9E-6BDC-0B49-A964-7E3D82FBE1E3}"/>
              </a:ext>
            </a:extLst>
          </p:cNvPr>
          <p:cNvCxnSpPr>
            <a:cxnSpLocks/>
            <a:stCxn id="4" idx="3"/>
          </p:cNvCxnSpPr>
          <p:nvPr/>
        </p:nvCxnSpPr>
        <p:spPr>
          <a:xfrm>
            <a:off x="2228247" y="2250922"/>
            <a:ext cx="11027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線箭頭接點 11">
            <a:extLst>
              <a:ext uri="{FF2B5EF4-FFF2-40B4-BE49-F238E27FC236}">
                <a16:creationId xmlns:a16="http://schemas.microsoft.com/office/drawing/2014/main" id="{FA190DC1-9FB7-5441-AF35-AA5E9C160F38}"/>
              </a:ext>
            </a:extLst>
          </p:cNvPr>
          <p:cNvCxnSpPr>
            <a:cxnSpLocks/>
            <a:stCxn id="2" idx="3"/>
          </p:cNvCxnSpPr>
          <p:nvPr/>
        </p:nvCxnSpPr>
        <p:spPr>
          <a:xfrm>
            <a:off x="2228247" y="3676343"/>
            <a:ext cx="11034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直線箭頭接點 32">
            <a:extLst>
              <a:ext uri="{FF2B5EF4-FFF2-40B4-BE49-F238E27FC236}">
                <a16:creationId xmlns:a16="http://schemas.microsoft.com/office/drawing/2014/main" id="{25CF2D17-ACCF-5945-B764-C602645168A0}"/>
              </a:ext>
            </a:extLst>
          </p:cNvPr>
          <p:cNvCxnSpPr>
            <a:cxnSpLocks/>
          </p:cNvCxnSpPr>
          <p:nvPr/>
        </p:nvCxnSpPr>
        <p:spPr>
          <a:xfrm>
            <a:off x="5651501" y="2403322"/>
            <a:ext cx="5766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直線箭頭接點 35">
            <a:extLst>
              <a:ext uri="{FF2B5EF4-FFF2-40B4-BE49-F238E27FC236}">
                <a16:creationId xmlns:a16="http://schemas.microsoft.com/office/drawing/2014/main" id="{15D40ADB-0E2A-534C-96EA-F3EAFB1379E5}"/>
              </a:ext>
            </a:extLst>
          </p:cNvPr>
          <p:cNvCxnSpPr>
            <a:cxnSpLocks/>
          </p:cNvCxnSpPr>
          <p:nvPr/>
        </p:nvCxnSpPr>
        <p:spPr>
          <a:xfrm>
            <a:off x="5651501" y="3586200"/>
            <a:ext cx="5766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7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5"/>
            <a:ext cx="8135937" cy="5688013"/>
          </a:xfrm>
        </p:spPr>
        <p:txBody>
          <a:bodyPr/>
          <a:lstStyle/>
          <a:p>
            <a:r>
              <a:rPr lang="en-US" altLang="zh-TW" dirty="0"/>
              <a:t>Compare the effect of Alignment and</a:t>
            </a:r>
            <a:r>
              <a:rPr lang="zh-TW" altLang="en-US" dirty="0"/>
              <a:t> </a:t>
            </a:r>
            <a:r>
              <a:rPr lang="en-US" altLang="zh-TW" dirty="0"/>
              <a:t>Average</a:t>
            </a:r>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6" name="圖片 5">
            <a:extLst>
              <a:ext uri="{FF2B5EF4-FFF2-40B4-BE49-F238E27FC236}">
                <a16:creationId xmlns:a16="http://schemas.microsoft.com/office/drawing/2014/main" id="{36680B4E-46E3-C245-B592-17370DFF7B80}"/>
              </a:ext>
            </a:extLst>
          </p:cNvPr>
          <p:cNvPicPr>
            <a:picLocks noChangeAspect="1"/>
          </p:cNvPicPr>
          <p:nvPr/>
        </p:nvPicPr>
        <p:blipFill rotWithShape="1">
          <a:blip r:embed="rId3">
            <a:extLst>
              <a:ext uri="{28A0092B-C50C-407E-A947-70E740481C1C}">
                <a14:useLocalDpi xmlns:a14="http://schemas.microsoft.com/office/drawing/2010/main" val="0"/>
              </a:ext>
            </a:extLst>
          </a:blip>
          <a:srcRect l="3933" t="5451" r="7585" b="1883"/>
          <a:stretch/>
        </p:blipFill>
        <p:spPr>
          <a:xfrm>
            <a:off x="827584" y="1556792"/>
            <a:ext cx="6840760" cy="5168574"/>
          </a:xfrm>
          <a:prstGeom prst="rect">
            <a:avLst/>
          </a:prstGeom>
        </p:spPr>
      </p:pic>
    </p:spTree>
    <p:extLst>
      <p:ext uri="{BB962C8B-B14F-4D97-AF65-F5344CB8AC3E}">
        <p14:creationId xmlns:p14="http://schemas.microsoft.com/office/powerpoint/2010/main" val="346879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lang="en-US" altLang="zh-TW" dirty="0"/>
              <a:t>CASIA-WebFace</a:t>
            </a:r>
          </a:p>
          <a:p>
            <a:pPr lvl="1"/>
            <a:r>
              <a:rPr kumimoji="1" lang="en-US" altLang="zh-TW" dirty="0"/>
              <a:t>10,575 identities, 494,414 face images</a:t>
            </a:r>
          </a:p>
          <a:p>
            <a:pPr lvl="1"/>
            <a:r>
              <a:rPr kumimoji="1" lang="en-US" altLang="zh-TW" dirty="0"/>
              <a:t>Select 10,559 identities whose images count is more than 5 </a:t>
            </a:r>
          </a:p>
          <a:p>
            <a:pPr lvl="1"/>
            <a:r>
              <a:rPr kumimoji="1" lang="en-US" altLang="zh-TW" dirty="0"/>
              <a:t>Remove 27,703 wrong images after data cleaning</a:t>
            </a:r>
            <a:endParaRPr kumimoji="1" lang="zh-TW" altLang="en-US" dirty="0"/>
          </a:p>
          <a:p>
            <a:pPr marL="366713" lvl="1" indent="0">
              <a:buNone/>
            </a:pPr>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a:t>
            </a:r>
            <a:r>
              <a:rPr lang="en-US" altLang="zh-TW" cap="none"/>
              <a:t>Identification (1/3) </a:t>
            </a:r>
            <a:endParaRPr lang="en-US" altLang="zh-TW" cap="none" dirty="0"/>
          </a:p>
        </p:txBody>
      </p:sp>
      <p:grpSp>
        <p:nvGrpSpPr>
          <p:cNvPr id="30" name="群組 29">
            <a:extLst>
              <a:ext uri="{FF2B5EF4-FFF2-40B4-BE49-F238E27FC236}">
                <a16:creationId xmlns:a16="http://schemas.microsoft.com/office/drawing/2014/main" id="{BB475971-E863-1A4C-BE18-5AE84048CC20}"/>
              </a:ext>
            </a:extLst>
          </p:cNvPr>
          <p:cNvGrpSpPr/>
          <p:nvPr/>
        </p:nvGrpSpPr>
        <p:grpSpPr>
          <a:xfrm>
            <a:off x="1274284" y="3068960"/>
            <a:ext cx="5241932" cy="3600403"/>
            <a:chOff x="1274284" y="3068960"/>
            <a:chExt cx="5241932" cy="3600403"/>
          </a:xfrm>
        </p:grpSpPr>
        <p:pic>
          <p:nvPicPr>
            <p:cNvPr id="6" name="圖片 5" descr="一張含有 男人, 個人, 室內, 牆 的圖片&#10;&#10;自動產生的描述">
              <a:extLst>
                <a:ext uri="{FF2B5EF4-FFF2-40B4-BE49-F238E27FC236}">
                  <a16:creationId xmlns:a16="http://schemas.microsoft.com/office/drawing/2014/main" id="{BA16AD20-8E5D-E741-A832-F24654711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84" y="3068960"/>
              <a:ext cx="1152128" cy="1152128"/>
            </a:xfrm>
            <a:prstGeom prst="rect">
              <a:avLst/>
            </a:prstGeom>
          </p:spPr>
        </p:pic>
        <p:pic>
          <p:nvPicPr>
            <p:cNvPr id="9" name="圖片 8" descr="一張含有 個人, 牆, 室內, 男人 的圖片&#10;&#10;自動產生的描述">
              <a:extLst>
                <a:ext uri="{FF2B5EF4-FFF2-40B4-BE49-F238E27FC236}">
                  <a16:creationId xmlns:a16="http://schemas.microsoft.com/office/drawing/2014/main" id="{06210E83-CBA9-B242-B2F6-7C3A874DA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552" y="3068960"/>
              <a:ext cx="1152128" cy="1152128"/>
            </a:xfrm>
            <a:prstGeom prst="rect">
              <a:avLst/>
            </a:prstGeom>
          </p:spPr>
        </p:pic>
        <p:pic>
          <p:nvPicPr>
            <p:cNvPr id="11" name="圖片 10" descr="一張含有 男人, 樹, 個人, 室外 的圖片&#10;&#10;自動產生的描述">
              <a:extLst>
                <a:ext uri="{FF2B5EF4-FFF2-40B4-BE49-F238E27FC236}">
                  <a16:creationId xmlns:a16="http://schemas.microsoft.com/office/drawing/2014/main" id="{DE2EF41C-9B5B-3F41-B71C-C5FC65B9B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820" y="3068960"/>
              <a:ext cx="1152128" cy="1152128"/>
            </a:xfrm>
            <a:prstGeom prst="rect">
              <a:avLst/>
            </a:prstGeom>
          </p:spPr>
        </p:pic>
        <p:pic>
          <p:nvPicPr>
            <p:cNvPr id="13" name="圖片 12" descr="一張含有 個人, 男人, 室內, 尋找 的圖片&#10;&#10;自動產生的描述">
              <a:extLst>
                <a:ext uri="{FF2B5EF4-FFF2-40B4-BE49-F238E27FC236}">
                  <a16:creationId xmlns:a16="http://schemas.microsoft.com/office/drawing/2014/main" id="{FA61AA3D-41BE-0542-BCBC-29AF1F23E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088" y="3068960"/>
              <a:ext cx="1152128" cy="1152128"/>
            </a:xfrm>
            <a:prstGeom prst="rect">
              <a:avLst/>
            </a:prstGeom>
          </p:spPr>
        </p:pic>
        <p:pic>
          <p:nvPicPr>
            <p:cNvPr id="15" name="圖片 14" descr="一張含有 個人, 男人, 建築物, 室外 的圖片&#10;&#10;自動產生的描述">
              <a:extLst>
                <a:ext uri="{FF2B5EF4-FFF2-40B4-BE49-F238E27FC236}">
                  <a16:creationId xmlns:a16="http://schemas.microsoft.com/office/drawing/2014/main" id="{93B053BD-4AFF-164B-81FF-753F4B2060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4284" y="4293097"/>
              <a:ext cx="1152128" cy="1152128"/>
            </a:xfrm>
            <a:prstGeom prst="rect">
              <a:avLst/>
            </a:prstGeom>
          </p:spPr>
        </p:pic>
        <p:pic>
          <p:nvPicPr>
            <p:cNvPr id="17" name="圖片 16" descr="一張含有 個人, 男人, 建築物, 牆 的圖片&#10;&#10;自動產生的描述">
              <a:extLst>
                <a:ext uri="{FF2B5EF4-FFF2-40B4-BE49-F238E27FC236}">
                  <a16:creationId xmlns:a16="http://schemas.microsoft.com/office/drawing/2014/main" id="{9278D8CC-D632-2B43-A243-D8CF39C0F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7416" y="4293097"/>
              <a:ext cx="1152128" cy="1152128"/>
            </a:xfrm>
            <a:prstGeom prst="rect">
              <a:avLst/>
            </a:prstGeom>
          </p:spPr>
        </p:pic>
        <p:pic>
          <p:nvPicPr>
            <p:cNvPr id="19" name="圖片 18" descr="一張含有 個人, 男人, 相片, 領帶 的圖片&#10;&#10;自動產生的描述">
              <a:extLst>
                <a:ext uri="{FF2B5EF4-FFF2-40B4-BE49-F238E27FC236}">
                  <a16:creationId xmlns:a16="http://schemas.microsoft.com/office/drawing/2014/main" id="{3F731EE9-4F66-2B46-8FBC-4695D026EC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0548" y="4293097"/>
              <a:ext cx="1152128" cy="1152128"/>
            </a:xfrm>
            <a:prstGeom prst="rect">
              <a:avLst/>
            </a:prstGeom>
          </p:spPr>
        </p:pic>
        <p:pic>
          <p:nvPicPr>
            <p:cNvPr id="21" name="圖片 20" descr="一張含有 個人, 男人, 牆, 室內 的圖片&#10;&#10;自動產生的描述">
              <a:extLst>
                <a:ext uri="{FF2B5EF4-FFF2-40B4-BE49-F238E27FC236}">
                  <a16:creationId xmlns:a16="http://schemas.microsoft.com/office/drawing/2014/main" id="{1B3AEA89-8CF1-A944-AF54-00949DA185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3680" y="4293097"/>
              <a:ext cx="1152128" cy="1152128"/>
            </a:xfrm>
            <a:prstGeom prst="rect">
              <a:avLst/>
            </a:prstGeom>
          </p:spPr>
        </p:pic>
        <p:pic>
          <p:nvPicPr>
            <p:cNvPr id="23" name="圖片 22" descr="一張含有 個人, 服飾, 笑臉, 假髮 的圖片&#10;&#10;自動產生的描述">
              <a:extLst>
                <a:ext uri="{FF2B5EF4-FFF2-40B4-BE49-F238E27FC236}">
                  <a16:creationId xmlns:a16="http://schemas.microsoft.com/office/drawing/2014/main" id="{D6913A54-0C12-264C-8FB7-EB99C81C31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4284" y="5517234"/>
              <a:ext cx="1152129" cy="1152129"/>
            </a:xfrm>
            <a:prstGeom prst="rect">
              <a:avLst/>
            </a:prstGeom>
          </p:spPr>
        </p:pic>
        <p:pic>
          <p:nvPicPr>
            <p:cNvPr id="25" name="圖片 24" descr="一張含有 個人, 服飾, 領帶, 穿著 的圖片&#10;&#10;自動產生的描述">
              <a:extLst>
                <a:ext uri="{FF2B5EF4-FFF2-40B4-BE49-F238E27FC236}">
                  <a16:creationId xmlns:a16="http://schemas.microsoft.com/office/drawing/2014/main" id="{BC395E0B-DDFF-EC43-A574-7D3E651C7E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37416" y="5517234"/>
              <a:ext cx="1152128" cy="1152128"/>
            </a:xfrm>
            <a:prstGeom prst="rect">
              <a:avLst/>
            </a:prstGeom>
          </p:spPr>
        </p:pic>
        <p:pic>
          <p:nvPicPr>
            <p:cNvPr id="27" name="圖片 26" descr="一張含有 牆, 個人, 女性, 笑臉 的圖片&#10;&#10;自動產生的描述">
              <a:extLst>
                <a:ext uri="{FF2B5EF4-FFF2-40B4-BE49-F238E27FC236}">
                  <a16:creationId xmlns:a16="http://schemas.microsoft.com/office/drawing/2014/main" id="{4BED9878-4608-5142-AF35-1F55BD3618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5936" y="5517234"/>
              <a:ext cx="1152128" cy="1152128"/>
            </a:xfrm>
            <a:prstGeom prst="rect">
              <a:avLst/>
            </a:prstGeom>
          </p:spPr>
        </p:pic>
        <p:pic>
          <p:nvPicPr>
            <p:cNvPr id="29" name="圖片 28" descr="一張含有 個人, 帽, 穿著, 服飾 的圖片&#10;&#10;自動產生的描述">
              <a:extLst>
                <a:ext uri="{FF2B5EF4-FFF2-40B4-BE49-F238E27FC236}">
                  <a16:creationId xmlns:a16="http://schemas.microsoft.com/office/drawing/2014/main" id="{9B3DF6A4-5DFA-FA47-BC9F-0A9D058720F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3680" y="5517232"/>
              <a:ext cx="1152130" cy="1152130"/>
            </a:xfrm>
            <a:prstGeom prst="rect">
              <a:avLst/>
            </a:prstGeom>
          </p:spPr>
        </p:pic>
      </p:grpSp>
    </p:spTree>
    <p:extLst>
      <p:ext uri="{BB962C8B-B14F-4D97-AF65-F5344CB8AC3E}">
        <p14:creationId xmlns:p14="http://schemas.microsoft.com/office/powerpoint/2010/main" val="3561755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CASIA-WebFace</a:t>
                </a:r>
              </a:p>
              <a:p>
                <a:pPr lvl="1"/>
                <a:r>
                  <a:rPr kumimoji="1" lang="en-US" altLang="zh-TW" dirty="0"/>
                  <a:t>5-fold </a:t>
                </a:r>
                <a:r>
                  <a:rPr lang="en-US" altLang="zh-TW" dirty="0"/>
                  <a:t>strategy</a:t>
                </a:r>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xmlns="">
          <p:sp>
            <p:nvSpPr>
              <p:cNvPr id="3" name="內容版面配置區 2">
                <a:extLst>
                  <a:ext uri="{FF2B5EF4-FFF2-40B4-BE49-F238E27FC236}">
                    <a16:creationId xmlns:a16="http://schemas.microsoft.com/office/drawing/2014/main" id="{B6B6B5D1-CD78-DD46-80B4-2D19481F340E}"/>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3"/>
                <a:stretch>
                  <a:fillRect l="-306" t="-5479" r="-153" b="-58904"/>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(1/3)  </a:t>
            </a:r>
          </a:p>
        </p:txBody>
      </p:sp>
      <p:graphicFrame>
        <p:nvGraphicFramePr>
          <p:cNvPr id="5" name="表格 4">
            <a:extLst>
              <a:ext uri="{FF2B5EF4-FFF2-40B4-BE49-F238E27FC236}">
                <a16:creationId xmlns:a16="http://schemas.microsoft.com/office/drawing/2014/main" id="{7A4A74F2-6D26-0E4B-88CF-E1D3C7E51FEC}"/>
              </a:ext>
            </a:extLst>
          </p:cNvPr>
          <p:cNvGraphicFramePr>
            <a:graphicFrameLocks noGrp="1"/>
          </p:cNvGraphicFramePr>
          <p:nvPr>
            <p:extLst>
              <p:ext uri="{D42A27DB-BD31-4B8C-83A1-F6EECF244321}">
                <p14:modId xmlns:p14="http://schemas.microsoft.com/office/powerpoint/2010/main" val="2811543654"/>
              </p:ext>
            </p:extLst>
          </p:nvPr>
        </p:nvGraphicFramePr>
        <p:xfrm>
          <a:off x="459716" y="2780928"/>
          <a:ext cx="8008544" cy="1985667"/>
        </p:xfrm>
        <a:graphic>
          <a:graphicData uri="http://schemas.openxmlformats.org/drawingml/2006/table">
            <a:tbl>
              <a:tblPr firstRow="1" firstCol="1" bandRow="1"/>
              <a:tblGrid>
                <a:gridCol w="1661224">
                  <a:extLst>
                    <a:ext uri="{9D8B030D-6E8A-4147-A177-3AD203B41FA5}">
                      <a16:colId xmlns:a16="http://schemas.microsoft.com/office/drawing/2014/main" val="3741762589"/>
                    </a:ext>
                  </a:extLst>
                </a:gridCol>
                <a:gridCol w="906760">
                  <a:extLst>
                    <a:ext uri="{9D8B030D-6E8A-4147-A177-3AD203B41FA5}">
                      <a16:colId xmlns:a16="http://schemas.microsoft.com/office/drawing/2014/main" val="4276244425"/>
                    </a:ext>
                  </a:extLst>
                </a:gridCol>
                <a:gridCol w="906760">
                  <a:extLst>
                    <a:ext uri="{9D8B030D-6E8A-4147-A177-3AD203B41FA5}">
                      <a16:colId xmlns:a16="http://schemas.microsoft.com/office/drawing/2014/main" val="3431903003"/>
                    </a:ext>
                  </a:extLst>
                </a:gridCol>
                <a:gridCol w="906760">
                  <a:extLst>
                    <a:ext uri="{9D8B030D-6E8A-4147-A177-3AD203B41FA5}">
                      <a16:colId xmlns:a16="http://schemas.microsoft.com/office/drawing/2014/main" val="46145682"/>
                    </a:ext>
                  </a:extLst>
                </a:gridCol>
                <a:gridCol w="906760">
                  <a:extLst>
                    <a:ext uri="{9D8B030D-6E8A-4147-A177-3AD203B41FA5}">
                      <a16:colId xmlns:a16="http://schemas.microsoft.com/office/drawing/2014/main" val="1061248061"/>
                    </a:ext>
                  </a:extLst>
                </a:gridCol>
                <a:gridCol w="906760">
                  <a:extLst>
                    <a:ext uri="{9D8B030D-6E8A-4147-A177-3AD203B41FA5}">
                      <a16:colId xmlns:a16="http://schemas.microsoft.com/office/drawing/2014/main" val="1895009309"/>
                    </a:ext>
                  </a:extLst>
                </a:gridCol>
                <a:gridCol w="906760">
                  <a:extLst>
                    <a:ext uri="{9D8B030D-6E8A-4147-A177-3AD203B41FA5}">
                      <a16:colId xmlns:a16="http://schemas.microsoft.com/office/drawing/2014/main" val="165948841"/>
                    </a:ext>
                  </a:extLst>
                </a:gridCol>
                <a:gridCol w="906760">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Mean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84.47</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85.84</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86.48</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84.98</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86.75</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86.14</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spTree>
    <p:extLst>
      <p:ext uri="{BB962C8B-B14F-4D97-AF65-F5344CB8AC3E}">
        <p14:creationId xmlns:p14="http://schemas.microsoft.com/office/powerpoint/2010/main" val="1024765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1482445"/>
          </a:xfrm>
        </p:spPr>
        <p:txBody>
          <a:bodyPr/>
          <a:lstStyle/>
          <a:p>
            <a:r>
              <a:rPr lang="en-US" altLang="zh-TW" dirty="0"/>
              <a:t>FG-NET</a:t>
            </a:r>
          </a:p>
          <a:p>
            <a:pPr lvl="1"/>
            <a:r>
              <a:rPr lang="en-US" altLang="zh-TW" dirty="0"/>
              <a:t>82 identities, 1,002 images, cross-age, 0 to 69 years old</a:t>
            </a:r>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(2/3)  </a:t>
            </a:r>
          </a:p>
        </p:txBody>
      </p:sp>
      <p:pic>
        <p:nvPicPr>
          <p:cNvPr id="9" name="圖片 8">
            <a:extLst>
              <a:ext uri="{FF2B5EF4-FFF2-40B4-BE49-F238E27FC236}">
                <a16:creationId xmlns:a16="http://schemas.microsoft.com/office/drawing/2014/main" id="{46E95CE8-DD31-6E4C-BA33-3F5D6053E311}"/>
              </a:ext>
            </a:extLst>
          </p:cNvPr>
          <p:cNvPicPr>
            <a:picLocks noChangeAspect="1"/>
          </p:cNvPicPr>
          <p:nvPr/>
        </p:nvPicPr>
        <p:blipFill rotWithShape="1">
          <a:blip r:embed="rId3">
            <a:extLst>
              <a:ext uri="{28A0092B-C50C-407E-A947-70E740481C1C}">
                <a14:useLocalDpi xmlns:a14="http://schemas.microsoft.com/office/drawing/2010/main" val="0"/>
              </a:ext>
            </a:extLst>
          </a:blip>
          <a:srcRect t="8545"/>
          <a:stretch/>
        </p:blipFill>
        <p:spPr>
          <a:xfrm>
            <a:off x="566093" y="4359482"/>
            <a:ext cx="7272039" cy="2382630"/>
          </a:xfrm>
          <a:prstGeom prst="rect">
            <a:avLst/>
          </a:prstGeom>
        </p:spPr>
      </p:pic>
      <p:pic>
        <p:nvPicPr>
          <p:cNvPr id="2" name="圖片 1">
            <a:extLst>
              <a:ext uri="{FF2B5EF4-FFF2-40B4-BE49-F238E27FC236}">
                <a16:creationId xmlns:a16="http://schemas.microsoft.com/office/drawing/2014/main" id="{4D325C4D-6D27-8549-97EE-B5A17F13A3D4}"/>
              </a:ext>
            </a:extLst>
          </p:cNvPr>
          <p:cNvPicPr>
            <a:picLocks noChangeAspect="1"/>
          </p:cNvPicPr>
          <p:nvPr/>
        </p:nvPicPr>
        <p:blipFill rotWithShape="1">
          <a:blip r:embed="rId4"/>
          <a:srcRect t="3363" b="2715"/>
          <a:stretch/>
        </p:blipFill>
        <p:spPr>
          <a:xfrm>
            <a:off x="1187624" y="2380712"/>
            <a:ext cx="5832648" cy="1946340"/>
          </a:xfrm>
          <a:prstGeom prst="rect">
            <a:avLst/>
          </a:prstGeom>
        </p:spPr>
      </p:pic>
    </p:spTree>
    <p:extLst>
      <p:ext uri="{BB962C8B-B14F-4D97-AF65-F5344CB8AC3E}">
        <p14:creationId xmlns:p14="http://schemas.microsoft.com/office/powerpoint/2010/main" val="351144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FG-NET</a:t>
                </a:r>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xmlns="">
          <p:sp>
            <p:nvSpPr>
              <p:cNvPr id="3" name="內容版面配置區 2">
                <a:extLst>
                  <a:ext uri="{FF2B5EF4-FFF2-40B4-BE49-F238E27FC236}">
                    <a16:creationId xmlns:a16="http://schemas.microsoft.com/office/drawing/2014/main" id="{B6B6B5D1-CD78-DD46-80B4-2D19481F340E}"/>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3"/>
                <a:stretch>
                  <a:fillRect l="-306" t="-5479" b="-13699"/>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(2/3)  </a:t>
            </a:r>
          </a:p>
        </p:txBody>
      </p:sp>
      <p:graphicFrame>
        <p:nvGraphicFramePr>
          <p:cNvPr id="10" name="表格 9">
            <a:extLst>
              <a:ext uri="{FF2B5EF4-FFF2-40B4-BE49-F238E27FC236}">
                <a16:creationId xmlns:a16="http://schemas.microsoft.com/office/drawing/2014/main" id="{AF671750-4B87-0E41-B8BF-64FB0BFB1247}"/>
              </a:ext>
            </a:extLst>
          </p:cNvPr>
          <p:cNvGraphicFramePr>
            <a:graphicFrameLocks noGrp="1"/>
          </p:cNvGraphicFramePr>
          <p:nvPr>
            <p:extLst>
              <p:ext uri="{D42A27DB-BD31-4B8C-83A1-F6EECF244321}">
                <p14:modId xmlns:p14="http://schemas.microsoft.com/office/powerpoint/2010/main" val="970422448"/>
              </p:ext>
            </p:extLst>
          </p:nvPr>
        </p:nvGraphicFramePr>
        <p:xfrm>
          <a:off x="468313" y="4437112"/>
          <a:ext cx="4393592" cy="2199039"/>
        </p:xfrm>
        <a:graphic>
          <a:graphicData uri="http://schemas.openxmlformats.org/drawingml/2006/table">
            <a:tbl>
              <a:tblPr firstRow="1" firstCol="1" bandRow="1"/>
              <a:tblGrid>
                <a:gridCol w="1942350">
                  <a:extLst>
                    <a:ext uri="{9D8B030D-6E8A-4147-A177-3AD203B41FA5}">
                      <a16:colId xmlns:a16="http://schemas.microsoft.com/office/drawing/2014/main" val="3741762589"/>
                    </a:ext>
                  </a:extLst>
                </a:gridCol>
                <a:gridCol w="2451242">
                  <a:extLst>
                    <a:ext uri="{9D8B030D-6E8A-4147-A177-3AD203B41FA5}">
                      <a16:colId xmlns:a16="http://schemas.microsoft.com/office/drawing/2014/main" val="4276244425"/>
                    </a:ext>
                  </a:extLst>
                </a:gridCol>
              </a:tblGrid>
              <a:tr h="321078">
                <a:tc>
                  <a:txBody>
                    <a:bodyPr/>
                    <a:lstStyle/>
                    <a:p>
                      <a:pPr algn="ctr">
                        <a:spcAft>
                          <a:spcPts val="0"/>
                        </a:spcAft>
                      </a:pPr>
                      <a:r>
                        <a:rPr lang="en-US" sz="1800" b="1" kern="100" dirty="0">
                          <a:effectLst/>
                          <a:latin typeface="Times New Roman" panose="02020603050405020304" pitchFamily="18" charset="0"/>
                          <a:ea typeface="新細明體" panose="02020500000000000000" pitchFamily="18" charset="-120"/>
                          <a:cs typeface="新細明體" panose="02020500000000000000" pitchFamily="18" charset="-120"/>
                        </a:rPr>
                        <a:t>Method</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Times New Roman" panose="02020603050405020304" pitchFamily="18" charset="0"/>
                          <a:ea typeface="新細明體" panose="02020500000000000000" pitchFamily="18" charset="-120"/>
                          <a:cs typeface="新細明體" panose="02020500000000000000" pitchFamily="18" charset="-120"/>
                        </a:rPr>
                        <a:t>Rank-1 Acc. (%)</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a:txBody>
                    <a:bodyPr/>
                    <a:lstStyle/>
                    <a:p>
                      <a:pPr algn="ctr">
                        <a:lnSpc>
                          <a:spcPts val="200"/>
                        </a:lnSpc>
                        <a:spcAft>
                          <a:spcPts val="0"/>
                        </a:spcAft>
                      </a:pPr>
                      <a:r>
                        <a:rPr lang="en-US" sz="500" b="1"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18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500" b="1"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18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HFA</a:t>
                      </a:r>
                      <a:r>
                        <a:rPr lang="zh-TW" alt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r>
                        <a:rPr lang="en-US" altLang="zh-TW" sz="2000" kern="100" dirty="0">
                          <a:effectLst/>
                          <a:latin typeface="Times New Roman" panose="02020603050405020304" pitchFamily="18" charset="0"/>
                          <a:ea typeface="新細明體" panose="02020500000000000000" pitchFamily="18" charset="-120"/>
                          <a:cs typeface="新細明體" panose="02020500000000000000" pitchFamily="18" charset="-120"/>
                        </a:rPr>
                        <a:t>(2013)</a:t>
                      </a: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Times New Roman" panose="02020603050405020304" pitchFamily="18" charset="0"/>
                          <a:ea typeface="新細明體" panose="02020500000000000000" pitchFamily="18" charset="-120"/>
                          <a:cs typeface="新細明體" panose="02020500000000000000" pitchFamily="18" charset="-120"/>
                        </a:rPr>
                        <a:t>69.0</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MEFA (2015)</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76.2</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CAN (2017)</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86.5</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LF-CNNs (2016)</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88.1</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698637"/>
                  </a:ext>
                </a:extLst>
              </a:tr>
              <a:tr h="0">
                <a:tc>
                  <a:txBody>
                    <a:bodyPr/>
                    <a:lstStyle/>
                    <a:p>
                      <a:pPr algn="ctr">
                        <a:lnSpc>
                          <a:spcPts val="200"/>
                        </a:lnSpc>
                        <a:spcAft>
                          <a:spcPts val="0"/>
                        </a:spcAft>
                      </a:pPr>
                      <a:r>
                        <a:rPr lang="en-US" sz="6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14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2000" b="1" kern="100" dirty="0">
                          <a:effectLst/>
                          <a:latin typeface="Times New Roman" panose="02020603050405020304" pitchFamily="18" charset="0"/>
                          <a:ea typeface="新細明體" panose="02020500000000000000" pitchFamily="18" charset="-120"/>
                          <a:cs typeface="新細明體" panose="02020500000000000000" pitchFamily="18" charset="-120"/>
                        </a:rPr>
                        <a:t>Ours</a:t>
                      </a:r>
                      <a:endParaRPr lang="zh-TW" sz="2000" b="1"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新細明體" panose="02020500000000000000" pitchFamily="18" charset="-120"/>
                          <a:cs typeface="新細明體" panose="02020500000000000000" pitchFamily="18" charset="-120"/>
                        </a:rPr>
                        <a:t>87.92</a:t>
                      </a:r>
                      <a:endParaRPr lang="zh-TW" sz="2000" b="1"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graphicFrame>
        <p:nvGraphicFramePr>
          <p:cNvPr id="8" name="表格 7">
            <a:extLst>
              <a:ext uri="{FF2B5EF4-FFF2-40B4-BE49-F238E27FC236}">
                <a16:creationId xmlns:a16="http://schemas.microsoft.com/office/drawing/2014/main" id="{8B7D5D3C-8F04-1642-A90B-3A1D228E78A2}"/>
              </a:ext>
            </a:extLst>
          </p:cNvPr>
          <p:cNvGraphicFramePr>
            <a:graphicFrameLocks noGrp="1"/>
          </p:cNvGraphicFramePr>
          <p:nvPr>
            <p:extLst>
              <p:ext uri="{D42A27DB-BD31-4B8C-83A1-F6EECF244321}">
                <p14:modId xmlns:p14="http://schemas.microsoft.com/office/powerpoint/2010/main" val="2698392314"/>
              </p:ext>
            </p:extLst>
          </p:nvPr>
        </p:nvGraphicFramePr>
        <p:xfrm>
          <a:off x="485178" y="2132856"/>
          <a:ext cx="8173644" cy="1985667"/>
        </p:xfrm>
        <a:graphic>
          <a:graphicData uri="http://schemas.openxmlformats.org/drawingml/2006/table">
            <a:tbl>
              <a:tblPr firstRow="1" firstCol="1" bandRow="1"/>
              <a:tblGrid>
                <a:gridCol w="1826324">
                  <a:extLst>
                    <a:ext uri="{9D8B030D-6E8A-4147-A177-3AD203B41FA5}">
                      <a16:colId xmlns:a16="http://schemas.microsoft.com/office/drawing/2014/main" val="3741762589"/>
                    </a:ext>
                  </a:extLst>
                </a:gridCol>
                <a:gridCol w="906760">
                  <a:extLst>
                    <a:ext uri="{9D8B030D-6E8A-4147-A177-3AD203B41FA5}">
                      <a16:colId xmlns:a16="http://schemas.microsoft.com/office/drawing/2014/main" val="4276244425"/>
                    </a:ext>
                  </a:extLst>
                </a:gridCol>
                <a:gridCol w="906760">
                  <a:extLst>
                    <a:ext uri="{9D8B030D-6E8A-4147-A177-3AD203B41FA5}">
                      <a16:colId xmlns:a16="http://schemas.microsoft.com/office/drawing/2014/main" val="3431903003"/>
                    </a:ext>
                  </a:extLst>
                </a:gridCol>
                <a:gridCol w="906760">
                  <a:extLst>
                    <a:ext uri="{9D8B030D-6E8A-4147-A177-3AD203B41FA5}">
                      <a16:colId xmlns:a16="http://schemas.microsoft.com/office/drawing/2014/main" val="46145682"/>
                    </a:ext>
                  </a:extLst>
                </a:gridCol>
                <a:gridCol w="906760">
                  <a:extLst>
                    <a:ext uri="{9D8B030D-6E8A-4147-A177-3AD203B41FA5}">
                      <a16:colId xmlns:a16="http://schemas.microsoft.com/office/drawing/2014/main" val="1061248061"/>
                    </a:ext>
                  </a:extLst>
                </a:gridCol>
                <a:gridCol w="906760">
                  <a:extLst>
                    <a:ext uri="{9D8B030D-6E8A-4147-A177-3AD203B41FA5}">
                      <a16:colId xmlns:a16="http://schemas.microsoft.com/office/drawing/2014/main" val="1895009309"/>
                    </a:ext>
                  </a:extLst>
                </a:gridCol>
                <a:gridCol w="906760">
                  <a:extLst>
                    <a:ext uri="{9D8B030D-6E8A-4147-A177-3AD203B41FA5}">
                      <a16:colId xmlns:a16="http://schemas.microsoft.com/office/drawing/2014/main" val="165948841"/>
                    </a:ext>
                  </a:extLst>
                </a:gridCol>
                <a:gridCol w="906760">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Rank-1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86.62</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87.22</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83.43</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87.32</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87.92</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83.63</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84.53</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spTree>
    <p:extLst>
      <p:ext uri="{BB962C8B-B14F-4D97-AF65-F5344CB8AC3E}">
        <p14:creationId xmlns:p14="http://schemas.microsoft.com/office/powerpoint/2010/main" val="2071809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1266421"/>
          </a:xfrm>
        </p:spPr>
        <p:txBody>
          <a:bodyPr/>
          <a:lstStyle/>
          <a:p>
            <a:r>
              <a:rPr lang="en-US" altLang="zh-TW" dirty="0"/>
              <a:t>CACD (Cross-Age Reference Coding for Age-Invariant Face Recognition and Retrieval)</a:t>
            </a:r>
          </a:p>
          <a:p>
            <a:pPr lvl="1"/>
            <a:r>
              <a:rPr lang="en-US" altLang="zh-TW" dirty="0"/>
              <a:t>contains more than 160,000 images of 2,000 celebrities with age ranging from 16 to 62</a:t>
            </a:r>
          </a:p>
          <a:p>
            <a:pPr lvl="1"/>
            <a:r>
              <a:rPr lang="en-US" altLang="zh-TW" dirty="0"/>
              <a:t>face retrieval with three different subsets, 2004-2006, 2007-2009, 2010-2012images taken in 2013 are used as query</a:t>
            </a:r>
          </a:p>
          <a:p>
            <a:pPr lvl="1"/>
            <a:r>
              <a:rPr lang="en-US" altLang="zh-TW" dirty="0"/>
              <a:t>Two measurements: mAP / Precision@1(Rank-1 accuracy) </a:t>
            </a:r>
          </a:p>
          <a:p>
            <a:pPr lvl="1"/>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(3/3)  </a:t>
            </a:r>
          </a:p>
        </p:txBody>
      </p:sp>
      <p:pic>
        <p:nvPicPr>
          <p:cNvPr id="5" name="圖片 4">
            <a:extLst>
              <a:ext uri="{FF2B5EF4-FFF2-40B4-BE49-F238E27FC236}">
                <a16:creationId xmlns:a16="http://schemas.microsoft.com/office/drawing/2014/main" id="{9DFF1736-CB99-0345-B001-AB3F5AE93F61}"/>
              </a:ext>
            </a:extLst>
          </p:cNvPr>
          <p:cNvPicPr>
            <a:picLocks noChangeAspect="1"/>
          </p:cNvPicPr>
          <p:nvPr/>
        </p:nvPicPr>
        <p:blipFill>
          <a:blip r:embed="rId3"/>
          <a:stretch>
            <a:fillRect/>
          </a:stretch>
        </p:blipFill>
        <p:spPr>
          <a:xfrm>
            <a:off x="1763688" y="3971519"/>
            <a:ext cx="4710985" cy="2850597"/>
          </a:xfrm>
          <a:prstGeom prst="rect">
            <a:avLst/>
          </a:prstGeom>
        </p:spPr>
      </p:pic>
    </p:spTree>
    <p:extLst>
      <p:ext uri="{BB962C8B-B14F-4D97-AF65-F5344CB8AC3E}">
        <p14:creationId xmlns:p14="http://schemas.microsoft.com/office/powerpoint/2010/main" val="6953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(3/3)  </a:t>
            </a:r>
          </a:p>
        </p:txBody>
      </p:sp>
      <p:graphicFrame>
        <p:nvGraphicFramePr>
          <p:cNvPr id="6" name="表格 5">
            <a:extLst>
              <a:ext uri="{FF2B5EF4-FFF2-40B4-BE49-F238E27FC236}">
                <a16:creationId xmlns:a16="http://schemas.microsoft.com/office/drawing/2014/main" id="{9EFA666E-2E52-1E41-ABBB-3C10CAAF19DC}"/>
              </a:ext>
            </a:extLst>
          </p:cNvPr>
          <p:cNvGraphicFramePr>
            <a:graphicFrameLocks noGrp="1"/>
          </p:cNvGraphicFramePr>
          <p:nvPr>
            <p:extLst>
              <p:ext uri="{D42A27DB-BD31-4B8C-83A1-F6EECF244321}">
                <p14:modId xmlns:p14="http://schemas.microsoft.com/office/powerpoint/2010/main" val="1846699830"/>
              </p:ext>
            </p:extLst>
          </p:nvPr>
        </p:nvGraphicFramePr>
        <p:xfrm>
          <a:off x="4355978" y="2217239"/>
          <a:ext cx="4248470" cy="2437970"/>
        </p:xfrm>
        <a:graphic>
          <a:graphicData uri="http://schemas.openxmlformats.org/drawingml/2006/table">
            <a:tbl>
              <a:tblPr firstRow="1" firstCol="1" bandRow="1"/>
              <a:tblGrid>
                <a:gridCol w="1584176">
                  <a:extLst>
                    <a:ext uri="{9D8B030D-6E8A-4147-A177-3AD203B41FA5}">
                      <a16:colId xmlns:a16="http://schemas.microsoft.com/office/drawing/2014/main" val="4291806053"/>
                    </a:ext>
                  </a:extLst>
                </a:gridCol>
                <a:gridCol w="888098">
                  <a:extLst>
                    <a:ext uri="{9D8B030D-6E8A-4147-A177-3AD203B41FA5}">
                      <a16:colId xmlns:a16="http://schemas.microsoft.com/office/drawing/2014/main" val="3525291756"/>
                    </a:ext>
                  </a:extLst>
                </a:gridCol>
                <a:gridCol w="888098">
                  <a:extLst>
                    <a:ext uri="{9D8B030D-6E8A-4147-A177-3AD203B41FA5}">
                      <a16:colId xmlns:a16="http://schemas.microsoft.com/office/drawing/2014/main" val="1554119168"/>
                    </a:ext>
                  </a:extLst>
                </a:gridCol>
                <a:gridCol w="888098">
                  <a:extLst>
                    <a:ext uri="{9D8B030D-6E8A-4147-A177-3AD203B41FA5}">
                      <a16:colId xmlns:a16="http://schemas.microsoft.com/office/drawing/2014/main" val="1566076469"/>
                    </a:ext>
                  </a:extLst>
                </a:gridCol>
              </a:tblGrid>
              <a:tr h="445961">
                <a:tc rowSpan="2">
                  <a:txBody>
                    <a:bodyPr/>
                    <a:lstStyle/>
                    <a:p>
                      <a:pPr algn="ctr">
                        <a:lnSpc>
                          <a:spcPts val="2000"/>
                        </a:lnSpc>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Methods</a:t>
                      </a:r>
                      <a:r>
                        <a:rPr lang="zh-TW" alt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ts val="2000"/>
                        </a:lnSpc>
                        <a:spcAft>
                          <a:spcPts val="0"/>
                        </a:spcAft>
                      </a:pPr>
                      <a:r>
                        <a:rPr lang="en-US" sz="1800" kern="100" dirty="0">
                          <a:effectLst/>
                          <a:latin typeface="Times New Roman" panose="02020603050405020304" pitchFamily="18" charset="0"/>
                          <a:ea typeface="新細明體" panose="02020500000000000000" pitchFamily="18" charset="-120"/>
                          <a:cs typeface="新細明體" panose="02020500000000000000" pitchFamily="18" charset="-120"/>
                        </a:rPr>
                        <a:t>Rank-1 accuracy (%)</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6518129"/>
                  </a:ext>
                </a:extLst>
              </a:tr>
              <a:tr h="445961">
                <a:tc vMerge="1">
                  <a:txBody>
                    <a:bodyPr/>
                    <a:lstStyle/>
                    <a:p>
                      <a:endParaRPr lang="zh-TW" altLang="en-US"/>
                    </a:p>
                  </a:txBody>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04-06</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07-09</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10-12</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262890"/>
                  </a:ext>
                </a:extLst>
              </a:tr>
              <a:tr h="0">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3678628"/>
                  </a:ext>
                </a:extLst>
              </a:tr>
              <a:tr h="363196">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LBP (2013)</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78.0</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80.3</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85.5</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6016326"/>
                  </a:ext>
                </a:extLst>
              </a:tr>
              <a:tr h="363196">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CARC (2014)</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88.8</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88.5</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92.2</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048074"/>
                  </a:ext>
                </a:extLst>
              </a:tr>
              <a:tr h="0">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212160"/>
                  </a:ext>
                </a:extLst>
              </a:tr>
              <a:tr h="363600">
                <a:tc>
                  <a:txBody>
                    <a:bodyPr/>
                    <a:lstStyle/>
                    <a:p>
                      <a:pPr algn="ctr">
                        <a:lnSpc>
                          <a:spcPts val="1500"/>
                        </a:lnSpc>
                        <a:spcAft>
                          <a:spcPts val="0"/>
                        </a:spcAft>
                      </a:pPr>
                      <a:r>
                        <a:rPr lang="en-US" altLang="zh-TW" sz="1600" kern="100" dirty="0">
                          <a:effectLst/>
                          <a:latin typeface="+mn-lt"/>
                          <a:ea typeface="新細明體" panose="02020500000000000000" pitchFamily="18" charset="-120"/>
                          <a:cs typeface="新細明體" panose="02020500000000000000" pitchFamily="18" charset="-120"/>
                        </a:rPr>
                        <a:t>Baseline </a:t>
                      </a:r>
                      <a:endParaRPr lang="zh-TW" sz="16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ts val="2000"/>
                        </a:lnSpc>
                        <a:spcAft>
                          <a:spcPts val="0"/>
                        </a:spcAft>
                      </a:pPr>
                      <a:r>
                        <a:rPr lang="en-US" altLang="zh-TW" sz="1600" kern="100" dirty="0">
                          <a:effectLst/>
                          <a:latin typeface="+mn-lt"/>
                          <a:ea typeface="新細明體" panose="02020500000000000000" pitchFamily="18" charset="-120"/>
                          <a:cs typeface="新細明體" panose="02020500000000000000" pitchFamily="18" charset="-120"/>
                        </a:rPr>
                        <a:t>81.5</a:t>
                      </a:r>
                      <a:endParaRPr lang="zh-TW" sz="16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ts val="2000"/>
                        </a:lnSpc>
                        <a:spcAft>
                          <a:spcPts val="0"/>
                        </a:spcAft>
                      </a:pPr>
                      <a:r>
                        <a:rPr lang="en-US" altLang="zh-TW" sz="1600" kern="100" dirty="0">
                          <a:effectLst/>
                          <a:latin typeface="+mn-lt"/>
                          <a:ea typeface="新細明體" panose="02020500000000000000" pitchFamily="18" charset="-120"/>
                          <a:cs typeface="新細明體" panose="02020500000000000000" pitchFamily="18" charset="-120"/>
                        </a:rPr>
                        <a:t>84.1</a:t>
                      </a:r>
                      <a:endParaRPr lang="zh-TW" sz="16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ts val="2000"/>
                        </a:lnSpc>
                        <a:spcAft>
                          <a:spcPts val="0"/>
                        </a:spcAft>
                      </a:pPr>
                      <a:r>
                        <a:rPr lang="en-US" altLang="zh-TW" sz="1600" kern="100" dirty="0">
                          <a:effectLst/>
                          <a:latin typeface="+mn-lt"/>
                          <a:ea typeface="新細明體" panose="02020500000000000000" pitchFamily="18" charset="-120"/>
                          <a:cs typeface="新細明體" panose="02020500000000000000" pitchFamily="18" charset="-120"/>
                        </a:rPr>
                        <a:t>85.4</a:t>
                      </a:r>
                      <a:endParaRPr lang="zh-TW" sz="16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5397984"/>
                  </a:ext>
                </a:extLst>
              </a:tr>
              <a:tr h="363600">
                <a:tc>
                  <a:txBody>
                    <a:bodyPr/>
                    <a:lstStyle/>
                    <a:p>
                      <a:pPr algn="ctr">
                        <a:lnSpc>
                          <a:spcPts val="15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Baseline + ours</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85.7</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86.9</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88.2</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0863451"/>
                  </a:ext>
                </a:extLst>
              </a:tr>
            </a:tbl>
          </a:graphicData>
        </a:graphic>
      </p:graphicFrame>
      <p:pic>
        <p:nvPicPr>
          <p:cNvPr id="7" name="圖片 6">
            <a:extLst>
              <a:ext uri="{FF2B5EF4-FFF2-40B4-BE49-F238E27FC236}">
                <a16:creationId xmlns:a16="http://schemas.microsoft.com/office/drawing/2014/main" id="{4210F2E5-6365-D343-964A-497B296D5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6" y="1749017"/>
            <a:ext cx="4041287" cy="5085184"/>
          </a:xfrm>
          <a:prstGeom prst="rect">
            <a:avLst/>
          </a:prstGeom>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CC7D27A6-30C5-DD4D-B16E-756F0FED26AF}"/>
                  </a:ext>
                </a:extLst>
              </p:cNvPr>
              <p:cNvSpPr>
                <a:spLocks noGrp="1"/>
              </p:cNvSpPr>
              <p:nvPr>
                <p:ph idx="1"/>
              </p:nvPr>
            </p:nvSpPr>
            <p:spPr>
              <a:xfrm>
                <a:off x="323528" y="1082459"/>
                <a:ext cx="8280920" cy="906381"/>
              </a:xfrm>
            </p:spPr>
            <p:txBody>
              <a:bodyPr/>
              <a:lstStyle/>
              <a:p>
                <a:r>
                  <a:rPr kumimoji="1" lang="en-US" altLang="zh-TW" dirty="0"/>
                  <a:t>CACD</a:t>
                </a:r>
                <a:endParaRPr lang="en-US" altLang="zh-TW" dirty="0"/>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xmlns="">
          <p:sp>
            <p:nvSpPr>
              <p:cNvPr id="8" name="內容版面配置區 2">
                <a:extLst>
                  <a:ext uri="{FF2B5EF4-FFF2-40B4-BE49-F238E27FC236}">
                    <a16:creationId xmlns:a16="http://schemas.microsoft.com/office/drawing/2014/main" id="{CC7D27A6-30C5-DD4D-B16E-756F0FED26AF}"/>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4"/>
                <a:stretch>
                  <a:fillRect l="-306" t="-5479" b="-136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0529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6A733C2-3421-C048-8865-14CE1121CCAD}"/>
                  </a:ext>
                </a:extLst>
              </p:cNvPr>
              <p:cNvSpPr>
                <a:spLocks noGrp="1"/>
              </p:cNvSpPr>
              <p:nvPr>
                <p:ph idx="1"/>
              </p:nvPr>
            </p:nvSpPr>
            <p:spPr/>
            <p:txBody>
              <a:bodyPr/>
              <a:lstStyle/>
              <a:p>
                <a:r>
                  <a:rPr kumimoji="1" lang="en-US" altLang="zh-TW" dirty="0"/>
                  <a:t>Evaluate the influence of </a:t>
                </a:r>
                <a14:m>
                  <m:oMath xmlns:m="http://schemas.openxmlformats.org/officeDocument/2006/math">
                    <m:r>
                      <a:rPr kumimoji="1" lang="en-US" altLang="zh-TW" i="1" smtClean="0">
                        <a:latin typeface="Cambria Math" panose="02040503050406030204" pitchFamily="18" charset="0"/>
                        <a:ea typeface="Cambria Math" panose="02040503050406030204" pitchFamily="18" charset="0"/>
                      </a:rPr>
                      <m:t>𝝀</m:t>
                    </m:r>
                  </m:oMath>
                </a14:m>
                <a:r>
                  <a:rPr kumimoji="1" lang="zh-TW" altLang="en-US" dirty="0"/>
                  <a:t> </a:t>
                </a:r>
                <a:endParaRPr kumimoji="1" lang="en-US" altLang="zh-TW" dirty="0"/>
              </a:p>
              <a:p>
                <a:pPr lvl="1"/>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𝑑</m:t>
                        </m:r>
                      </m:e>
                      <m:sup>
                        <m:r>
                          <a:rPr lang="en-US" altLang="zh-TW" i="1">
                            <a:latin typeface="Cambria Math" panose="02040503050406030204" pitchFamily="18" charset="0"/>
                          </a:rPr>
                          <m:t>∗</m:t>
                        </m:r>
                      </m:sup>
                    </m:sSup>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𝐶</m:t>
                        </m:r>
                      </m:sub>
                    </m:sSub>
                    <m:r>
                      <a:rPr lang="en-US" altLang="zh-TW" i="1">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𝐽</m:t>
                        </m:r>
                      </m:sub>
                    </m:sSub>
                  </m:oMath>
                </a14:m>
                <a:endParaRPr kumimoji="1" lang="en-US" altLang="zh-TW" dirty="0"/>
              </a:p>
              <a:p>
                <a:pPr lvl="1"/>
                <a:r>
                  <a:rPr kumimoji="1" lang="en-US" altLang="zh-TW" dirty="0"/>
                  <a:t>Apply </a:t>
                </a:r>
                <a:r>
                  <a:rPr kumimoji="1" lang="en-US" altLang="zh-TW" b="1" dirty="0"/>
                  <a:t>without average </a:t>
                </a:r>
                <a:r>
                  <a:rPr kumimoji="1" lang="en-US" altLang="zh-TW" dirty="0"/>
                  <a:t>configuration and fix the number of nearest neighbors k=10</a:t>
                </a:r>
                <a:endParaRPr kumimoji="1" lang="zh-TW" altLang="en-US" dirty="0"/>
              </a:p>
            </p:txBody>
          </p:sp>
        </mc:Choice>
        <mc:Fallback xmlns="">
          <p:sp>
            <p:nvSpPr>
              <p:cNvPr id="3" name="內容版面配置區 2">
                <a:extLst>
                  <a:ext uri="{FF2B5EF4-FFF2-40B4-BE49-F238E27FC236}">
                    <a16:creationId xmlns:a16="http://schemas.microsoft.com/office/drawing/2014/main" id="{26A733C2-3421-C048-8865-14CE1121CCAD}"/>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13B986-2DC8-0048-92E9-AC6B5AF5C4CD}"/>
              </a:ext>
            </a:extLst>
          </p:cNvPr>
          <p:cNvSpPr>
            <a:spLocks noGrp="1"/>
          </p:cNvSpPr>
          <p:nvPr>
            <p:ph type="title"/>
          </p:nvPr>
        </p:nvSpPr>
        <p:spPr>
          <a:xfrm>
            <a:off x="468313" y="115888"/>
            <a:ext cx="7467600" cy="709612"/>
          </a:xfrm>
        </p:spPr>
        <p:txBody>
          <a:bodyPr>
            <a:normAutofit/>
          </a:bodyPr>
          <a:lstStyle/>
          <a:p>
            <a:pPr>
              <a:defRPr/>
            </a:pPr>
            <a:r>
              <a:rPr lang="en-US" altLang="zh-TW" cap="none" dirty="0"/>
              <a:t>Parameter Analysis</a:t>
            </a:r>
          </a:p>
        </p:txBody>
      </p:sp>
      <p:pic>
        <p:nvPicPr>
          <p:cNvPr id="5" name="圖片 4">
            <a:extLst>
              <a:ext uri="{FF2B5EF4-FFF2-40B4-BE49-F238E27FC236}">
                <a16:creationId xmlns:a16="http://schemas.microsoft.com/office/drawing/2014/main" id="{1B6517D3-3ABA-1A40-8493-B281D5D59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7519" y="2649774"/>
            <a:ext cx="4039200" cy="4039200"/>
          </a:xfrm>
          <a:prstGeom prst="rect">
            <a:avLst/>
          </a:prstGeom>
        </p:spPr>
      </p:pic>
      <p:pic>
        <p:nvPicPr>
          <p:cNvPr id="6" name="圖片 5">
            <a:extLst>
              <a:ext uri="{FF2B5EF4-FFF2-40B4-BE49-F238E27FC236}">
                <a16:creationId xmlns:a16="http://schemas.microsoft.com/office/drawing/2014/main" id="{0159B822-1FDE-CE42-836D-345160A1FA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319" y="2649774"/>
            <a:ext cx="4039200" cy="4039200"/>
          </a:xfrm>
          <a:prstGeom prst="rect">
            <a:avLst/>
          </a:prstGeom>
        </p:spPr>
      </p:pic>
    </p:spTree>
    <p:extLst>
      <p:ext uri="{BB962C8B-B14F-4D97-AF65-F5344CB8AC3E}">
        <p14:creationId xmlns:p14="http://schemas.microsoft.com/office/powerpoint/2010/main" val="1560909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20F119A-2181-144D-A43B-B7B77B398648}"/>
              </a:ext>
            </a:extLst>
          </p:cNvPr>
          <p:cNvSpPr>
            <a:spLocks noGrp="1"/>
          </p:cNvSpPr>
          <p:nvPr>
            <p:ph idx="1"/>
          </p:nvPr>
        </p:nvSpPr>
        <p:spPr/>
        <p:txBody>
          <a:bodyPr/>
          <a:lstStyle/>
          <a:p>
            <a:r>
              <a:rPr kumimoji="1" lang="en-US" altLang="zh-TW" dirty="0"/>
              <a:t>Conclusions</a:t>
            </a:r>
          </a:p>
          <a:p>
            <a:pPr lvl="1"/>
            <a:r>
              <a:rPr kumimoji="1" lang="en-US" altLang="zh-TW" dirty="0"/>
              <a:t>A specific preprocessing is provided to obtain the best performance for face authentication. </a:t>
            </a:r>
          </a:p>
          <a:p>
            <a:pPr lvl="1"/>
            <a:r>
              <a:rPr kumimoji="1" lang="en-US" altLang="zh-TW" dirty="0"/>
              <a:t>Our proposed re-ranking method is beneficial for enhancing the performance of face identification.</a:t>
            </a:r>
          </a:p>
          <a:p>
            <a:pPr lvl="1"/>
            <a:r>
              <a:rPr kumimoji="1" lang="en-US" altLang="zh-TW" dirty="0"/>
              <a:t>Apply without average setting for intra-class variation datasets while using average strategy for inter-class variation dataset.</a:t>
            </a:r>
          </a:p>
          <a:p>
            <a:r>
              <a:rPr kumimoji="1" lang="en-US" altLang="zh-TW" dirty="0"/>
              <a:t>Future Work</a:t>
            </a:r>
          </a:p>
          <a:p>
            <a:pPr lvl="1"/>
            <a:r>
              <a:rPr kumimoji="1" lang="en-US" altLang="zh-TW" dirty="0"/>
              <a:t>Focus on improving the policy of re-ranking.</a:t>
            </a:r>
          </a:p>
          <a:p>
            <a:pPr lvl="1"/>
            <a:r>
              <a:rPr kumimoji="1" lang="en-US" altLang="zh-TW" dirty="0"/>
              <a:t>Develop more efficient models on edge devices.</a:t>
            </a:r>
          </a:p>
          <a:p>
            <a:pPr lvl="1"/>
            <a:endParaRPr kumimoji="1" lang="zh-TW" altLang="en-US" dirty="0"/>
          </a:p>
        </p:txBody>
      </p:sp>
      <p:sp>
        <p:nvSpPr>
          <p:cNvPr id="4" name="標題 1">
            <a:extLst>
              <a:ext uri="{FF2B5EF4-FFF2-40B4-BE49-F238E27FC236}">
                <a16:creationId xmlns:a16="http://schemas.microsoft.com/office/drawing/2014/main" id="{36170110-FBA1-F246-BE51-C3B80AFDCC25}"/>
              </a:ext>
            </a:extLst>
          </p:cNvPr>
          <p:cNvSpPr>
            <a:spLocks noGrp="1"/>
          </p:cNvSpPr>
          <p:nvPr>
            <p:ph type="title"/>
          </p:nvPr>
        </p:nvSpPr>
        <p:spPr>
          <a:xfrm>
            <a:off x="468313" y="115888"/>
            <a:ext cx="7467600" cy="709612"/>
          </a:xfrm>
        </p:spPr>
        <p:txBody>
          <a:bodyPr>
            <a:normAutofit/>
          </a:bodyPr>
          <a:lstStyle/>
          <a:p>
            <a:pPr>
              <a:defRPr/>
            </a:pPr>
            <a:r>
              <a:rPr lang="en-US" altLang="zh-TW" cap="none" dirty="0"/>
              <a:t>Conclusions and discussions</a:t>
            </a:r>
          </a:p>
        </p:txBody>
      </p:sp>
    </p:spTree>
    <p:extLst>
      <p:ext uri="{BB962C8B-B14F-4D97-AF65-F5344CB8AC3E}">
        <p14:creationId xmlns:p14="http://schemas.microsoft.com/office/powerpoint/2010/main" val="286367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dirty="0"/>
          </a:p>
        </p:txBody>
      </p:sp>
      <p:sp>
        <p:nvSpPr>
          <p:cNvPr id="3" name="內容版面配置區 2"/>
          <p:cNvSpPr>
            <a:spLocks noGrp="1"/>
          </p:cNvSpPr>
          <p:nvPr>
            <p:ph idx="1"/>
          </p:nvPr>
        </p:nvSpPr>
        <p:spPr/>
        <p:txBody>
          <a:bodyPr/>
          <a:lstStyle/>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lgn="ctr">
              <a:buFont typeface="Wingdings" panose="05000000000000000000" pitchFamily="2" charset="2"/>
              <a:buNone/>
              <a:defRPr/>
            </a:pPr>
            <a:r>
              <a:rPr lang="en-US" altLang="zh-TW" i="1" dirty="0"/>
              <a:t>Thank you for your attention</a:t>
            </a:r>
            <a:endParaRPr lang="zh-TW" altLang="en-US"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a:xfrm>
            <a:off x="468313" y="981075"/>
            <a:ext cx="8135937" cy="4608165"/>
          </a:xfrm>
        </p:spPr>
        <p:txBody>
          <a:bodyPr/>
          <a:lstStyle/>
          <a:p>
            <a:r>
              <a:rPr kumimoji="1" lang="en-US" altLang="zh-TW" dirty="0"/>
              <a:t>Face recognition</a:t>
            </a:r>
          </a:p>
          <a:p>
            <a:pPr lvl="1">
              <a:lnSpc>
                <a:spcPts val="3000"/>
              </a:lnSpc>
            </a:pPr>
            <a:r>
              <a:rPr kumimoji="1" lang="en-US" altLang="zh-TW" b="1" dirty="0"/>
              <a:t>Triplet Loss</a:t>
            </a:r>
            <a:r>
              <a:rPr kumimoji="1" lang="en-US" altLang="zh-TW" dirty="0"/>
              <a:t>:</a:t>
            </a:r>
          </a:p>
          <a:p>
            <a:pPr lvl="2">
              <a:lnSpc>
                <a:spcPts val="3000"/>
              </a:lnSpc>
            </a:pPr>
            <a:r>
              <a:rPr kumimoji="1" lang="en-US" altLang="zh-TW" dirty="0"/>
              <a:t> VGGFace (2015)</a:t>
            </a:r>
          </a:p>
          <a:p>
            <a:pPr lvl="2">
              <a:lnSpc>
                <a:spcPts val="3000"/>
              </a:lnSpc>
            </a:pPr>
            <a:r>
              <a:rPr kumimoji="1" lang="en-US" altLang="zh-TW" dirty="0"/>
              <a:t> Facenet (2015)</a:t>
            </a:r>
          </a:p>
          <a:p>
            <a:pPr lvl="1">
              <a:lnSpc>
                <a:spcPts val="3000"/>
              </a:lnSpc>
            </a:pPr>
            <a:r>
              <a:rPr kumimoji="1" lang="en-US" altLang="zh-TW" b="1" dirty="0"/>
              <a:t>Angular/cosine-margin-based Loss</a:t>
            </a:r>
          </a:p>
          <a:p>
            <a:pPr lvl="2">
              <a:lnSpc>
                <a:spcPts val="3000"/>
              </a:lnSpc>
            </a:pPr>
            <a:r>
              <a:rPr kumimoji="1" lang="en-US" altLang="zh-TW" dirty="0"/>
              <a:t> Large-Margin Softmax Loss : L-softmax loss (2016)</a:t>
            </a:r>
          </a:p>
          <a:p>
            <a:pPr lvl="2">
              <a:lnSpc>
                <a:spcPts val="3000"/>
              </a:lnSpc>
            </a:pPr>
            <a:r>
              <a:rPr kumimoji="1" lang="en-US" altLang="zh-TW" dirty="0"/>
              <a:t> A-softmax loss (2017)</a:t>
            </a:r>
          </a:p>
        </p:txBody>
      </p:sp>
      <p:sp>
        <p:nvSpPr>
          <p:cNvPr id="9" name="標題 1">
            <a:extLst>
              <a:ext uri="{FF2B5EF4-FFF2-40B4-BE49-F238E27FC236}">
                <a16:creationId xmlns:a16="http://schemas.microsoft.com/office/drawing/2014/main" id="{E9AB963C-6E62-384B-9D7A-66A1EB72A328}"/>
              </a:ext>
            </a:extLst>
          </p:cNvPr>
          <p:cNvSpPr>
            <a:spLocks noGrp="1"/>
          </p:cNvSpPr>
          <p:nvPr>
            <p:ph type="title"/>
          </p:nvPr>
        </p:nvSpPr>
        <p:spPr>
          <a:xfrm>
            <a:off x="468313" y="115888"/>
            <a:ext cx="7467600" cy="709612"/>
          </a:xfrm>
        </p:spPr>
        <p:txBody>
          <a:bodyPr>
            <a:normAutofit/>
          </a:bodyPr>
          <a:lstStyle/>
          <a:p>
            <a:pPr>
              <a:defRPr/>
            </a:pPr>
            <a:r>
              <a:rPr lang="en-US" altLang="zh-TW" cap="none" dirty="0"/>
              <a:t>Related Work</a:t>
            </a:r>
          </a:p>
        </p:txBody>
      </p:sp>
      <p:pic>
        <p:nvPicPr>
          <p:cNvPr id="2" name="圖片 1">
            <a:extLst>
              <a:ext uri="{FF2B5EF4-FFF2-40B4-BE49-F238E27FC236}">
                <a16:creationId xmlns:a16="http://schemas.microsoft.com/office/drawing/2014/main" id="{685827E6-B9BB-2641-A74E-693FB5960E65}"/>
              </a:ext>
            </a:extLst>
          </p:cNvPr>
          <p:cNvPicPr>
            <a:picLocks noChangeAspect="1"/>
          </p:cNvPicPr>
          <p:nvPr/>
        </p:nvPicPr>
        <p:blipFill>
          <a:blip r:embed="rId3"/>
          <a:stretch>
            <a:fillRect/>
          </a:stretch>
        </p:blipFill>
        <p:spPr>
          <a:xfrm>
            <a:off x="1091953" y="4509120"/>
            <a:ext cx="6840760" cy="1818142"/>
          </a:xfrm>
          <a:prstGeom prst="rect">
            <a:avLst/>
          </a:prstGeom>
        </p:spPr>
      </p:pic>
      <p:pic>
        <p:nvPicPr>
          <p:cNvPr id="5" name="圖片 4">
            <a:extLst>
              <a:ext uri="{FF2B5EF4-FFF2-40B4-BE49-F238E27FC236}">
                <a16:creationId xmlns:a16="http://schemas.microsoft.com/office/drawing/2014/main" id="{84481451-66DB-8E43-A837-EAEC0EC43F77}"/>
              </a:ext>
            </a:extLst>
          </p:cNvPr>
          <p:cNvPicPr>
            <a:picLocks noChangeAspect="1"/>
          </p:cNvPicPr>
          <p:nvPr/>
        </p:nvPicPr>
        <p:blipFill>
          <a:blip r:embed="rId4"/>
          <a:stretch>
            <a:fillRect/>
          </a:stretch>
        </p:blipFill>
        <p:spPr>
          <a:xfrm>
            <a:off x="1241499" y="4127992"/>
            <a:ext cx="6454080" cy="2700011"/>
          </a:xfrm>
          <a:prstGeom prst="rect">
            <a:avLst/>
          </a:prstGeom>
        </p:spPr>
      </p:pic>
    </p:spTree>
    <p:extLst>
      <p:ext uri="{BB962C8B-B14F-4D97-AF65-F5344CB8AC3E}">
        <p14:creationId xmlns:p14="http://schemas.microsoft.com/office/powerpoint/2010/main" val="164178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Face verification Confusion Matrix</a:t>
                </a:r>
              </a:p>
              <a:p>
                <a:pPr lvl="1"/>
                <a:r>
                  <a:rPr lang="en-US" altLang="zh-TW" dirty="0"/>
                  <a:t>Ground Truth </a:t>
                </a:r>
                <a14:m>
                  <m:oMath xmlns:m="http://schemas.openxmlformats.org/officeDocument/2006/math">
                    <m:r>
                      <a:rPr lang="en-US" altLang="zh-TW" i="1">
                        <a:latin typeface="Cambria Math" panose="02040503050406030204" pitchFamily="18" charset="0"/>
                      </a:rPr>
                      <m:t>𝑔</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r>
                  <a:rPr lang="en-US" altLang="zh-TW" dirty="0"/>
                  <a:t> = 1 for </a:t>
                </a:r>
                <a:r>
                  <a:rPr kumimoji="1" lang="en" altLang="zh-TW" dirty="0"/>
                  <a:t>authorized user, </a:t>
                </a:r>
                <a:r>
                  <a:rPr lang="en-US" altLang="zh-TW" dirty="0"/>
                  <a:t>0</a:t>
                </a:r>
                <a:r>
                  <a:rPr kumimoji="1" lang="en" altLang="zh-TW" dirty="0"/>
                  <a:t> for intruder</a:t>
                </a:r>
                <a:endParaRPr lang="en-US" altLang="zh-TW" dirty="0"/>
              </a:p>
              <a:p>
                <a:pPr lvl="1"/>
                <a:r>
                  <a:rPr lang="en-US" altLang="zh-TW" dirty="0"/>
                  <a:t>Face Verification System </a:t>
                </a:r>
                <a14:m>
                  <m:oMath xmlns:m="http://schemas.openxmlformats.org/officeDocument/2006/math">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r>
                  <a:rPr kumimoji="1" lang="en-US" altLang="zh-TW" dirty="0">
                    <a:solidFill>
                      <a:srgbClr val="FF0000"/>
                    </a:solidFill>
                  </a:rPr>
                  <a:t>False Accept</a:t>
                </a:r>
                <a:r>
                  <a:rPr kumimoji="1" lang="en-US" altLang="zh-TW" dirty="0"/>
                  <a:t> means </a:t>
                </a:r>
                <a:r>
                  <a:rPr kumimoji="1" lang="en" altLang="zh-TW" dirty="0"/>
                  <a:t>system will incorrectly accept an access attempt by an unauthorized user</a:t>
                </a:r>
                <a:r>
                  <a:rPr kumimoji="1" lang="en-US" altLang="zh-TW" dirty="0"/>
                  <a:t>.</a:t>
                </a:r>
              </a:p>
              <a:p>
                <a:pPr lvl="1"/>
                <a:r>
                  <a:rPr lang="en-US" altLang="zh-TW" dirty="0">
                    <a:solidFill>
                      <a:srgbClr val="FF0000"/>
                    </a:solidFill>
                  </a:rPr>
                  <a:t>False Reject</a:t>
                </a:r>
                <a:r>
                  <a:rPr lang="en-US" altLang="zh-TW" dirty="0"/>
                  <a:t> means </a:t>
                </a:r>
                <a:r>
                  <a:rPr lang="en" altLang="zh-TW" dirty="0"/>
                  <a:t>failing to recognize an authorized person and rejects that person as an intruder.</a:t>
                </a:r>
                <a:endParaRPr lang="zh-TW" altLang="en-US" dirty="0"/>
              </a:p>
            </p:txBody>
          </p:sp>
        </mc:Choice>
        <mc:Fallback xmlns="">
          <p:sp>
            <p:nvSpPr>
              <p:cNvPr id="3" name="內容版面配置區 2">
                <a:extLst>
                  <a:ext uri="{FF2B5EF4-FFF2-40B4-BE49-F238E27FC236}">
                    <a16:creationId xmlns:a16="http://schemas.microsoft.com/office/drawing/2014/main" id="{D73ACC34-FA48-B747-96FC-0E5829143C97}"/>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871925474"/>
                  </p:ext>
                </p:extLst>
              </p:nvPr>
            </p:nvGraphicFramePr>
            <p:xfrm>
              <a:off x="1259632" y="4149080"/>
              <a:ext cx="6264697" cy="2231976"/>
            </p:xfrm>
            <a:graphic>
              <a:graphicData uri="http://schemas.openxmlformats.org/drawingml/2006/table">
                <a:tbl>
                  <a:tblPr firstRow="1" bandRow="1">
                    <a:tableStyleId>{5C22544A-7EE6-4342-B048-85BDC9FD1C3A}</a:tableStyleId>
                  </a:tblPr>
                  <a:tblGrid>
                    <a:gridCol w="1193804">
                      <a:extLst>
                        <a:ext uri="{9D8B030D-6E8A-4147-A177-3AD203B41FA5}">
                          <a16:colId xmlns:a16="http://schemas.microsoft.com/office/drawing/2014/main" val="1463374358"/>
                        </a:ext>
                      </a:extLst>
                    </a:gridCol>
                    <a:gridCol w="826087">
                      <a:extLst>
                        <a:ext uri="{9D8B030D-6E8A-4147-A177-3AD203B41FA5}">
                          <a16:colId xmlns:a16="http://schemas.microsoft.com/office/drawing/2014/main" val="1259555167"/>
                        </a:ext>
                      </a:extLst>
                    </a:gridCol>
                    <a:gridCol w="2206296">
                      <a:extLst>
                        <a:ext uri="{9D8B030D-6E8A-4147-A177-3AD203B41FA5}">
                          <a16:colId xmlns:a16="http://schemas.microsoft.com/office/drawing/2014/main" val="2355178483"/>
                        </a:ext>
                      </a:extLst>
                    </a:gridCol>
                    <a:gridCol w="2038510">
                      <a:extLst>
                        <a:ext uri="{9D8B030D-6E8A-4147-A177-3AD203B41FA5}">
                          <a16:colId xmlns:a16="http://schemas.microsoft.com/office/drawing/2014/main" val="3493349018"/>
                        </a:ext>
                      </a:extLst>
                    </a:gridCol>
                  </a:tblGrid>
                  <a:tr h="377067">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𝒇</m:t>
                                </m:r>
                                <m:r>
                                  <a:rPr lang="en-US" altLang="zh-TW" b="1" i="1" smtClean="0">
                                    <a:latin typeface="Cambria Math" panose="02040503050406030204" pitchFamily="18" charset="0"/>
                                  </a:rPr>
                                  <m:t>(</m:t>
                                </m:r>
                                <m:r>
                                  <a:rPr lang="en-US" altLang="zh-TW" b="1" i="1" smtClean="0">
                                    <a:latin typeface="Cambria Math" panose="02040503050406030204" pitchFamily="18" charset="0"/>
                                  </a:rPr>
                                  <m:t>𝒙</m:t>
                                </m:r>
                                <m:r>
                                  <a:rPr lang="en-US" altLang="zh-TW" b="1" i="1" smtClean="0">
                                    <a:latin typeface="Cambria Math" panose="02040503050406030204" pitchFamily="18" charset="0"/>
                                  </a:rPr>
                                  <m:t>)</m:t>
                                </m:r>
                              </m:oMath>
                            </m:oMathPara>
                          </a14:m>
                          <a:endParaRPr lang="zh-TW" alt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2667777594"/>
                      </a:ext>
                    </a:extLst>
                  </a:tr>
                  <a:tr h="377067">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738921">
                    <a:tc rowSpan="2">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m:oMathPara>
                          </a14:m>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Reject</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738921">
                    <a:tc vMerge="1">
                      <a:txBody>
                        <a:bodyPr/>
                        <a:lstStyle/>
                        <a:p>
                          <a:endParaRPr lang="zh-TW" altLang="en-US"/>
                        </a:p>
                      </a:txBody>
                      <a:tcPr/>
                    </a:tc>
                    <a:tc>
                      <a:txBody>
                        <a:bodyPr/>
                        <a:lstStyle/>
                        <a:p>
                          <a:pPr algn="ctr"/>
                          <a:r>
                            <a:rPr lang="en-US" altLang="zh-TW" dirty="0"/>
                            <a:t>0</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Reject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Choice>
        <mc:Fallback xmlns="">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871925474"/>
                  </p:ext>
                </p:extLst>
              </p:nvPr>
            </p:nvGraphicFramePr>
            <p:xfrm>
              <a:off x="1259632" y="4149080"/>
              <a:ext cx="6264697" cy="2231976"/>
            </p:xfrm>
            <a:graphic>
              <a:graphicData uri="http://schemas.openxmlformats.org/drawingml/2006/table">
                <a:tbl>
                  <a:tblPr firstRow="1" bandRow="1">
                    <a:tableStyleId>{5C22544A-7EE6-4342-B048-85BDC9FD1C3A}</a:tableStyleId>
                  </a:tblPr>
                  <a:tblGrid>
                    <a:gridCol w="1193804">
                      <a:extLst>
                        <a:ext uri="{9D8B030D-6E8A-4147-A177-3AD203B41FA5}">
                          <a16:colId xmlns:a16="http://schemas.microsoft.com/office/drawing/2014/main" val="1463374358"/>
                        </a:ext>
                      </a:extLst>
                    </a:gridCol>
                    <a:gridCol w="826087">
                      <a:extLst>
                        <a:ext uri="{9D8B030D-6E8A-4147-A177-3AD203B41FA5}">
                          <a16:colId xmlns:a16="http://schemas.microsoft.com/office/drawing/2014/main" val="1259555167"/>
                        </a:ext>
                      </a:extLst>
                    </a:gridCol>
                    <a:gridCol w="2206296">
                      <a:extLst>
                        <a:ext uri="{9D8B030D-6E8A-4147-A177-3AD203B41FA5}">
                          <a16:colId xmlns:a16="http://schemas.microsoft.com/office/drawing/2014/main" val="2355178483"/>
                        </a:ext>
                      </a:extLst>
                    </a:gridCol>
                    <a:gridCol w="2038510">
                      <a:extLst>
                        <a:ext uri="{9D8B030D-6E8A-4147-A177-3AD203B41FA5}">
                          <a16:colId xmlns:a16="http://schemas.microsoft.com/office/drawing/2014/main" val="3493349018"/>
                        </a:ext>
                      </a:extLst>
                    </a:gridCol>
                  </a:tblGrid>
                  <a:tr h="377067">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blipFill>
                          <a:blip r:embed="rId4"/>
                          <a:stretch>
                            <a:fillRect l="-47761" t="-3333" b="-490000"/>
                          </a:stretch>
                        </a:blipFill>
                      </a:tcPr>
                    </a:tc>
                    <a:tc hMerge="1">
                      <a:txBody>
                        <a:bodyPr/>
                        <a:lstStyle/>
                        <a:p>
                          <a:endParaRPr lang="zh-TW" altLang="en-US"/>
                        </a:p>
                      </a:txBody>
                      <a:tcPr/>
                    </a:tc>
                    <a:extLst>
                      <a:ext uri="{0D108BD9-81ED-4DB2-BD59-A6C34878D82A}">
                        <a16:rowId xmlns:a16="http://schemas.microsoft.com/office/drawing/2014/main" val="2667777594"/>
                      </a:ext>
                    </a:extLst>
                  </a:tr>
                  <a:tr h="377067">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738921">
                    <a:tc rowSpan="2">
                      <a:txBody>
                        <a:bodyPr/>
                        <a:lstStyle/>
                        <a:p>
                          <a:endParaRPr lang="zh-TW"/>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064" t="-52137" r="-425532"/>
                          </a:stretch>
                        </a:blipFill>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Reject</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738921">
                    <a:tc vMerge="1">
                      <a:txBody>
                        <a:bodyPr/>
                        <a:lstStyle/>
                        <a:p>
                          <a:endParaRPr lang="zh-TW" altLang="en-US"/>
                        </a:p>
                      </a:txBody>
                      <a:tcPr/>
                    </a:tc>
                    <a:tc>
                      <a:txBody>
                        <a:bodyPr/>
                        <a:lstStyle/>
                        <a:p>
                          <a:pPr algn="ctr"/>
                          <a:r>
                            <a:rPr lang="en-US" altLang="zh-TW" dirty="0"/>
                            <a:t>0</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Reject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Fallback>
      </mc:AlternateContent>
    </p:spTree>
    <p:extLst>
      <p:ext uri="{BB962C8B-B14F-4D97-AF65-F5344CB8AC3E}">
        <p14:creationId xmlns:p14="http://schemas.microsoft.com/office/powerpoint/2010/main" val="82084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7920880" cy="906381"/>
          </a:xfrm>
        </p:spPr>
        <p:txBody>
          <a:bodyPr/>
          <a:lstStyle/>
          <a:p>
            <a:r>
              <a:rPr kumimoji="1" lang="en-US" altLang="zh-TW" dirty="0"/>
              <a:t>Performance of face recognition on </a:t>
            </a:r>
            <a:r>
              <a:rPr lang="en-US" altLang="zh-TW" dirty="0"/>
              <a:t>CASIA-FaceV5</a:t>
            </a: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a:t>
            </a:r>
          </a:p>
        </p:txBody>
      </p:sp>
      <p:graphicFrame>
        <p:nvGraphicFramePr>
          <p:cNvPr id="7" name="表格 6">
            <a:extLst>
              <a:ext uri="{FF2B5EF4-FFF2-40B4-BE49-F238E27FC236}">
                <a16:creationId xmlns:a16="http://schemas.microsoft.com/office/drawing/2014/main" id="{587570E9-46B6-0E43-86A1-C30F594683AE}"/>
              </a:ext>
            </a:extLst>
          </p:cNvPr>
          <p:cNvGraphicFramePr>
            <a:graphicFrameLocks noGrp="1"/>
          </p:cNvGraphicFramePr>
          <p:nvPr>
            <p:extLst>
              <p:ext uri="{D42A27DB-BD31-4B8C-83A1-F6EECF244321}">
                <p14:modId xmlns:p14="http://schemas.microsoft.com/office/powerpoint/2010/main" val="3302653597"/>
              </p:ext>
            </p:extLst>
          </p:nvPr>
        </p:nvGraphicFramePr>
        <p:xfrm>
          <a:off x="321568" y="1818231"/>
          <a:ext cx="8208916" cy="4203217"/>
        </p:xfrm>
        <a:graphic>
          <a:graphicData uri="http://schemas.openxmlformats.org/drawingml/2006/table">
            <a:tbl>
              <a:tblPr>
                <a:tableStyleId>{7DF18680-E054-41AD-8BC1-D1AEF772440D}</a:tableStyleId>
              </a:tblPr>
              <a:tblGrid>
                <a:gridCol w="578024">
                  <a:extLst>
                    <a:ext uri="{9D8B030D-6E8A-4147-A177-3AD203B41FA5}">
                      <a16:colId xmlns:a16="http://schemas.microsoft.com/office/drawing/2014/main" val="577255070"/>
                    </a:ext>
                  </a:extLst>
                </a:gridCol>
                <a:gridCol w="1152128">
                  <a:extLst>
                    <a:ext uri="{9D8B030D-6E8A-4147-A177-3AD203B41FA5}">
                      <a16:colId xmlns:a16="http://schemas.microsoft.com/office/drawing/2014/main" val="654538928"/>
                    </a:ext>
                  </a:extLst>
                </a:gridCol>
                <a:gridCol w="792088">
                  <a:extLst>
                    <a:ext uri="{9D8B030D-6E8A-4147-A177-3AD203B41FA5}">
                      <a16:colId xmlns:a16="http://schemas.microsoft.com/office/drawing/2014/main" val="3633515821"/>
                    </a:ext>
                  </a:extLst>
                </a:gridCol>
                <a:gridCol w="1224136">
                  <a:extLst>
                    <a:ext uri="{9D8B030D-6E8A-4147-A177-3AD203B41FA5}">
                      <a16:colId xmlns:a16="http://schemas.microsoft.com/office/drawing/2014/main" val="951966604"/>
                    </a:ext>
                  </a:extLst>
                </a:gridCol>
                <a:gridCol w="1512168">
                  <a:extLst>
                    <a:ext uri="{9D8B030D-6E8A-4147-A177-3AD203B41FA5}">
                      <a16:colId xmlns:a16="http://schemas.microsoft.com/office/drawing/2014/main" val="1796933604"/>
                    </a:ext>
                  </a:extLst>
                </a:gridCol>
                <a:gridCol w="1296143">
                  <a:extLst>
                    <a:ext uri="{9D8B030D-6E8A-4147-A177-3AD203B41FA5}">
                      <a16:colId xmlns:a16="http://schemas.microsoft.com/office/drawing/2014/main" val="3772760557"/>
                    </a:ext>
                  </a:extLst>
                </a:gridCol>
                <a:gridCol w="1654229">
                  <a:extLst>
                    <a:ext uri="{9D8B030D-6E8A-4147-A177-3AD203B41FA5}">
                      <a16:colId xmlns:a16="http://schemas.microsoft.com/office/drawing/2014/main" val="3877035840"/>
                    </a:ext>
                  </a:extLst>
                </a:gridCol>
              </a:tblGrid>
              <a:tr h="443321">
                <a:tc>
                  <a:txBody>
                    <a:bodyPr/>
                    <a:lstStyle/>
                    <a:p>
                      <a:pPr algn="ctr"/>
                      <a:r>
                        <a:rPr lang="en-US" altLang="zh-TW" sz="1600" b="1" dirty="0">
                          <a:latin typeface="+mn-lt"/>
                        </a:rPr>
                        <a:t>No.</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Alignment</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Mean</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Re-ranking</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HNSW Time (s)</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Ori. Time (s)</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100%-EER</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5002074"/>
                  </a:ext>
                </a:extLst>
              </a:tr>
              <a:tr h="469987">
                <a:tc>
                  <a:txBody>
                    <a:bodyPr/>
                    <a:lstStyle/>
                    <a:p>
                      <a:pPr algn="ctr"/>
                      <a:r>
                        <a:rPr lang="en-US" altLang="zh-TW" sz="1600" dirty="0">
                          <a:latin typeface="+mn-lt"/>
                        </a:rPr>
                        <a:t>1</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27</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55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98.8 (494/500)</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6191645"/>
                  </a:ext>
                </a:extLst>
              </a:tr>
              <a:tr h="469987">
                <a:tc>
                  <a:txBody>
                    <a:bodyPr/>
                    <a:lstStyle/>
                    <a:p>
                      <a:pPr algn="ctr"/>
                      <a:r>
                        <a:rPr lang="en-US" altLang="zh-TW" sz="1600" dirty="0">
                          <a:latin typeface="+mn-lt"/>
                        </a:rPr>
                        <a:t>2</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65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105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99.0 (495/500)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457730"/>
                  </a:ext>
                </a:extLst>
              </a:tr>
              <a:tr h="469987">
                <a:tc>
                  <a:txBody>
                    <a:bodyPr/>
                    <a:lstStyle/>
                    <a:p>
                      <a:pPr algn="ctr"/>
                      <a:r>
                        <a:rPr lang="en-US" altLang="zh-TW" sz="1600" dirty="0">
                          <a:latin typeface="+mn-lt"/>
                        </a:rPr>
                        <a:t>3</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22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32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99.6 (498/500)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459911"/>
                  </a:ext>
                </a:extLst>
              </a:tr>
              <a:tr h="469987">
                <a:tc>
                  <a:txBody>
                    <a:bodyPr/>
                    <a:lstStyle/>
                    <a:p>
                      <a:pPr algn="ctr"/>
                      <a:r>
                        <a:rPr lang="en-US" altLang="zh-TW" sz="1600" dirty="0">
                          <a:latin typeface="+mn-lt"/>
                        </a:rPr>
                        <a:t>4</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48</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73</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99.6 (498/500)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547786"/>
                  </a:ext>
                </a:extLst>
              </a:tr>
              <a:tr h="469987">
                <a:tc>
                  <a:txBody>
                    <a:bodyPr/>
                    <a:lstStyle/>
                    <a:p>
                      <a:pPr algn="ctr"/>
                      <a:r>
                        <a:rPr lang="en-US" altLang="zh-TW" sz="1600" dirty="0">
                          <a:latin typeface="+mn-lt"/>
                        </a:rPr>
                        <a:t>5</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43</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76</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98.6 (493/500)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4338915"/>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6</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87</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145</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99.2 (496/500)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62896"/>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7</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50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71</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1" dirty="0">
                          <a:latin typeface="+mn-lt"/>
                        </a:rPr>
                        <a:t>99.8</a:t>
                      </a:r>
                      <a:r>
                        <a:rPr lang="en-US" altLang="zh-TW" sz="1800" b="0" dirty="0">
                          <a:latin typeface="+mn-lt"/>
                        </a:rPr>
                        <a:t> (499/500)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4041727"/>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8</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151</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99.8 (499/500)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286500"/>
                  </a:ext>
                </a:extLst>
              </a:tr>
            </a:tbl>
          </a:graphicData>
        </a:graphic>
      </p:graphicFrame>
    </p:spTree>
    <p:extLst>
      <p:ext uri="{BB962C8B-B14F-4D97-AF65-F5344CB8AC3E}">
        <p14:creationId xmlns:p14="http://schemas.microsoft.com/office/powerpoint/2010/main" val="828994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7438436-05EC-4F4E-B3FF-2E275D1AAB76}"/>
              </a:ext>
            </a:extLst>
          </p:cNvPr>
          <p:cNvSpPr>
            <a:spLocks noGrp="1"/>
          </p:cNvSpPr>
          <p:nvPr>
            <p:ph type="title"/>
          </p:nvPr>
        </p:nvSpPr>
        <p:spPr>
          <a:xfrm>
            <a:off x="468313" y="115888"/>
            <a:ext cx="7467600" cy="709612"/>
          </a:xfrm>
        </p:spPr>
        <p:txBody>
          <a:bodyPr>
            <a:normAutofit/>
          </a:bodyPr>
          <a:lstStyle/>
          <a:p>
            <a:pPr>
              <a:defRPr/>
            </a:pPr>
            <a:r>
              <a:rPr lang="en-US" altLang="zh-TW" cap="none" dirty="0"/>
              <a:t>Error images (with average)</a:t>
            </a:r>
          </a:p>
        </p:txBody>
      </p:sp>
      <p:pic>
        <p:nvPicPr>
          <p:cNvPr id="8" name="內容版面配置區 7">
            <a:extLst>
              <a:ext uri="{FF2B5EF4-FFF2-40B4-BE49-F238E27FC236}">
                <a16:creationId xmlns:a16="http://schemas.microsoft.com/office/drawing/2014/main" id="{EBE1FB26-0EFB-DB4C-B12C-61B1F3164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336720"/>
            <a:ext cx="1296144" cy="1296144"/>
          </a:xfrm>
        </p:spPr>
      </p:pic>
      <p:grpSp>
        <p:nvGrpSpPr>
          <p:cNvPr id="17" name="群組 16">
            <a:extLst>
              <a:ext uri="{FF2B5EF4-FFF2-40B4-BE49-F238E27FC236}">
                <a16:creationId xmlns:a16="http://schemas.microsoft.com/office/drawing/2014/main" id="{05DCBD73-5C77-0345-A5A7-676875C063AA}"/>
              </a:ext>
            </a:extLst>
          </p:cNvPr>
          <p:cNvGrpSpPr>
            <a:grpSpLocks noChangeAspect="1"/>
          </p:cNvGrpSpPr>
          <p:nvPr/>
        </p:nvGrpSpPr>
        <p:grpSpPr>
          <a:xfrm>
            <a:off x="323528" y="3072867"/>
            <a:ext cx="3456384" cy="1152128"/>
            <a:chOff x="2190750" y="2622509"/>
            <a:chExt cx="4762500" cy="1587500"/>
          </a:xfrm>
        </p:grpSpPr>
        <p:pic>
          <p:nvPicPr>
            <p:cNvPr id="10" name="圖片 9">
              <a:extLst>
                <a:ext uri="{FF2B5EF4-FFF2-40B4-BE49-F238E27FC236}">
                  <a16:creationId xmlns:a16="http://schemas.microsoft.com/office/drawing/2014/main" id="{AEA62FEB-A8DE-1A43-AC49-DB32B6D7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250" y="2622509"/>
              <a:ext cx="1587500" cy="1587500"/>
            </a:xfrm>
            <a:prstGeom prst="rect">
              <a:avLst/>
            </a:prstGeom>
            <a:ln w="28575">
              <a:solidFill>
                <a:srgbClr val="C00000"/>
              </a:solidFill>
            </a:ln>
          </p:spPr>
        </p:pic>
        <p:pic>
          <p:nvPicPr>
            <p:cNvPr id="12" name="圖片 11">
              <a:extLst>
                <a:ext uri="{FF2B5EF4-FFF2-40B4-BE49-F238E27FC236}">
                  <a16:creationId xmlns:a16="http://schemas.microsoft.com/office/drawing/2014/main" id="{25792464-F51A-BD4A-BC5F-F20288837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5750" y="2622509"/>
              <a:ext cx="1587500" cy="1587500"/>
            </a:xfrm>
            <a:prstGeom prst="rect">
              <a:avLst/>
            </a:prstGeom>
            <a:ln w="28575">
              <a:solidFill>
                <a:srgbClr val="C00000"/>
              </a:solidFill>
            </a:ln>
          </p:spPr>
        </p:pic>
        <p:pic>
          <p:nvPicPr>
            <p:cNvPr id="14" name="圖片 13">
              <a:extLst>
                <a:ext uri="{FF2B5EF4-FFF2-40B4-BE49-F238E27FC236}">
                  <a16:creationId xmlns:a16="http://schemas.microsoft.com/office/drawing/2014/main" id="{894392CD-ABA2-204F-BC7F-13441E9D1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750" y="2622509"/>
              <a:ext cx="1587500" cy="1587500"/>
            </a:xfrm>
            <a:prstGeom prst="rect">
              <a:avLst/>
            </a:prstGeom>
            <a:ln w="28575">
              <a:solidFill>
                <a:srgbClr val="C00000"/>
              </a:solidFill>
            </a:ln>
          </p:spPr>
        </p:pic>
      </p:grpSp>
      <p:grpSp>
        <p:nvGrpSpPr>
          <p:cNvPr id="22" name="群組 21">
            <a:extLst>
              <a:ext uri="{FF2B5EF4-FFF2-40B4-BE49-F238E27FC236}">
                <a16:creationId xmlns:a16="http://schemas.microsoft.com/office/drawing/2014/main" id="{A7E75023-E2C2-A240-86CE-C5E9ED5A7703}"/>
              </a:ext>
            </a:extLst>
          </p:cNvPr>
          <p:cNvGrpSpPr>
            <a:grpSpLocks noChangeAspect="1"/>
          </p:cNvGrpSpPr>
          <p:nvPr/>
        </p:nvGrpSpPr>
        <p:grpSpPr>
          <a:xfrm>
            <a:off x="301021" y="4920827"/>
            <a:ext cx="3478891" cy="1159630"/>
            <a:chOff x="-131027" y="4365104"/>
            <a:chExt cx="4762500" cy="1587500"/>
          </a:xfrm>
        </p:grpSpPr>
        <p:pic>
          <p:nvPicPr>
            <p:cNvPr id="16" name="圖片 15">
              <a:extLst>
                <a:ext uri="{FF2B5EF4-FFF2-40B4-BE49-F238E27FC236}">
                  <a16:creationId xmlns:a16="http://schemas.microsoft.com/office/drawing/2014/main" id="{ADDD29B3-A9D9-D441-8EF6-DAE85B55F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27" y="4365104"/>
              <a:ext cx="1587500" cy="1587500"/>
            </a:xfrm>
            <a:prstGeom prst="rect">
              <a:avLst/>
            </a:prstGeom>
            <a:ln w="28575">
              <a:solidFill>
                <a:srgbClr val="00A401"/>
              </a:solidFill>
            </a:ln>
          </p:spPr>
        </p:pic>
        <p:pic>
          <p:nvPicPr>
            <p:cNvPr id="19" name="圖片 18">
              <a:extLst>
                <a:ext uri="{FF2B5EF4-FFF2-40B4-BE49-F238E27FC236}">
                  <a16:creationId xmlns:a16="http://schemas.microsoft.com/office/drawing/2014/main" id="{44E254F6-7CFB-5546-87F1-859BA835C8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3973" y="4365104"/>
              <a:ext cx="1587500" cy="1587500"/>
            </a:xfrm>
            <a:prstGeom prst="rect">
              <a:avLst/>
            </a:prstGeom>
            <a:ln w="28575">
              <a:solidFill>
                <a:srgbClr val="00A401"/>
              </a:solidFill>
            </a:ln>
          </p:spPr>
        </p:pic>
        <p:pic>
          <p:nvPicPr>
            <p:cNvPr id="21" name="圖片 20">
              <a:extLst>
                <a:ext uri="{FF2B5EF4-FFF2-40B4-BE49-F238E27FC236}">
                  <a16:creationId xmlns:a16="http://schemas.microsoft.com/office/drawing/2014/main" id="{9C11F24D-3D31-FB4A-AE0E-87CBEC7FB8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473" y="4365104"/>
              <a:ext cx="1587500" cy="1587500"/>
            </a:xfrm>
            <a:prstGeom prst="rect">
              <a:avLst/>
            </a:prstGeom>
            <a:ln w="28575">
              <a:solidFill>
                <a:srgbClr val="00A401"/>
              </a:solidFill>
            </a:ln>
          </p:spPr>
        </p:pic>
      </p:grpSp>
      <p:pic>
        <p:nvPicPr>
          <p:cNvPr id="35" name="圖片 34">
            <a:extLst>
              <a:ext uri="{FF2B5EF4-FFF2-40B4-BE49-F238E27FC236}">
                <a16:creationId xmlns:a16="http://schemas.microsoft.com/office/drawing/2014/main" id="{2F5B82AA-0AC8-E341-B31D-C10A0F02E6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8527" y="1286461"/>
            <a:ext cx="1296144" cy="1296144"/>
          </a:xfrm>
          <a:prstGeom prst="rect">
            <a:avLst/>
          </a:prstGeom>
        </p:spPr>
      </p:pic>
      <p:grpSp>
        <p:nvGrpSpPr>
          <p:cNvPr id="42" name="群組 41">
            <a:extLst>
              <a:ext uri="{FF2B5EF4-FFF2-40B4-BE49-F238E27FC236}">
                <a16:creationId xmlns:a16="http://schemas.microsoft.com/office/drawing/2014/main" id="{0DDF76C0-16CD-ED4A-B1B2-FFC5ECEEBD4D}"/>
              </a:ext>
            </a:extLst>
          </p:cNvPr>
          <p:cNvGrpSpPr>
            <a:grpSpLocks noChangeAspect="1"/>
          </p:cNvGrpSpPr>
          <p:nvPr/>
        </p:nvGrpSpPr>
        <p:grpSpPr>
          <a:xfrm>
            <a:off x="4733546" y="3090014"/>
            <a:ext cx="3456384" cy="1134981"/>
            <a:chOff x="3778250" y="2635250"/>
            <a:chExt cx="4834452" cy="1587500"/>
          </a:xfrm>
        </p:grpSpPr>
        <p:pic>
          <p:nvPicPr>
            <p:cNvPr id="37" name="圖片 36">
              <a:extLst>
                <a:ext uri="{FF2B5EF4-FFF2-40B4-BE49-F238E27FC236}">
                  <a16:creationId xmlns:a16="http://schemas.microsoft.com/office/drawing/2014/main" id="{CBC47ED7-78B4-E149-8803-C8C6910918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8250" y="2635250"/>
              <a:ext cx="1587500" cy="1587500"/>
            </a:xfrm>
            <a:prstGeom prst="rect">
              <a:avLst/>
            </a:prstGeom>
            <a:ln w="28575">
              <a:solidFill>
                <a:srgbClr val="C00000"/>
              </a:solidFill>
            </a:ln>
          </p:spPr>
        </p:pic>
        <p:pic>
          <p:nvPicPr>
            <p:cNvPr id="39" name="圖片 38">
              <a:extLst>
                <a:ext uri="{FF2B5EF4-FFF2-40B4-BE49-F238E27FC236}">
                  <a16:creationId xmlns:a16="http://schemas.microsoft.com/office/drawing/2014/main" id="{2D4B7C26-CC39-4948-BF67-F1FA86DD5A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5202" y="2635250"/>
              <a:ext cx="1587500" cy="1587500"/>
            </a:xfrm>
            <a:prstGeom prst="rect">
              <a:avLst/>
            </a:prstGeom>
            <a:ln w="28575">
              <a:solidFill>
                <a:srgbClr val="C00000"/>
              </a:solidFill>
            </a:ln>
          </p:spPr>
        </p:pic>
        <p:pic>
          <p:nvPicPr>
            <p:cNvPr id="41" name="圖片 40">
              <a:extLst>
                <a:ext uri="{FF2B5EF4-FFF2-40B4-BE49-F238E27FC236}">
                  <a16:creationId xmlns:a16="http://schemas.microsoft.com/office/drawing/2014/main" id="{4EED5486-4986-3349-BB92-0D3EE46847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03063" y="2635250"/>
              <a:ext cx="1587500" cy="1587500"/>
            </a:xfrm>
            <a:prstGeom prst="rect">
              <a:avLst/>
            </a:prstGeom>
            <a:ln w="28575">
              <a:solidFill>
                <a:srgbClr val="C00000"/>
              </a:solidFill>
            </a:ln>
          </p:spPr>
        </p:pic>
      </p:grpSp>
      <p:sp>
        <p:nvSpPr>
          <p:cNvPr id="43" name="文字方塊 42">
            <a:extLst>
              <a:ext uri="{FF2B5EF4-FFF2-40B4-BE49-F238E27FC236}">
                <a16:creationId xmlns:a16="http://schemas.microsoft.com/office/drawing/2014/main" id="{94D1BD95-5A27-4F47-90CA-0E14197A44B2}"/>
              </a:ext>
            </a:extLst>
          </p:cNvPr>
          <p:cNvSpPr txBox="1"/>
          <p:nvPr/>
        </p:nvSpPr>
        <p:spPr>
          <a:xfrm>
            <a:off x="7388327" y="1768488"/>
            <a:ext cx="1095172" cy="338554"/>
          </a:xfrm>
          <a:prstGeom prst="rect">
            <a:avLst/>
          </a:prstGeom>
          <a:noFill/>
        </p:spPr>
        <p:txBody>
          <a:bodyPr wrap="none" rtlCol="0">
            <a:spAutoFit/>
          </a:bodyPr>
          <a:lstStyle/>
          <a:p>
            <a:r>
              <a:rPr kumimoji="1" lang="en-US" altLang="zh-TW" dirty="0"/>
              <a:t>#0289200</a:t>
            </a:r>
            <a:endParaRPr kumimoji="1" lang="zh-TW" altLang="en-US" dirty="0"/>
          </a:p>
        </p:txBody>
      </p:sp>
      <p:sp>
        <p:nvSpPr>
          <p:cNvPr id="44" name="文字方塊 43">
            <a:extLst>
              <a:ext uri="{FF2B5EF4-FFF2-40B4-BE49-F238E27FC236}">
                <a16:creationId xmlns:a16="http://schemas.microsoft.com/office/drawing/2014/main" id="{0B6FD65E-6E29-5741-9F4E-43BE05303D60}"/>
              </a:ext>
            </a:extLst>
          </p:cNvPr>
          <p:cNvSpPr txBox="1"/>
          <p:nvPr/>
        </p:nvSpPr>
        <p:spPr>
          <a:xfrm>
            <a:off x="5969013" y="4252665"/>
            <a:ext cx="1095172" cy="584775"/>
          </a:xfrm>
          <a:prstGeom prst="rect">
            <a:avLst/>
          </a:prstGeom>
          <a:noFill/>
        </p:spPr>
        <p:txBody>
          <a:bodyPr wrap="none" rtlCol="0">
            <a:spAutoFit/>
          </a:bodyPr>
          <a:lstStyle/>
          <a:p>
            <a:pPr algn="ctr"/>
            <a:r>
              <a:rPr kumimoji="1" lang="en-US" altLang="zh-TW" dirty="0"/>
              <a:t>#3094377</a:t>
            </a:r>
          </a:p>
          <a:p>
            <a:pPr algn="ctr"/>
            <a:r>
              <a:rPr lang="en-US" altLang="zh-TW" dirty="0"/>
              <a:t>0.334627</a:t>
            </a:r>
            <a:endParaRPr kumimoji="1" lang="zh-TW" altLang="en-US" dirty="0"/>
          </a:p>
        </p:txBody>
      </p:sp>
      <p:sp>
        <p:nvSpPr>
          <p:cNvPr id="45" name="文字方塊 44">
            <a:extLst>
              <a:ext uri="{FF2B5EF4-FFF2-40B4-BE49-F238E27FC236}">
                <a16:creationId xmlns:a16="http://schemas.microsoft.com/office/drawing/2014/main" id="{018ACEB2-9A76-A14B-A498-699A52B3241E}"/>
              </a:ext>
            </a:extLst>
          </p:cNvPr>
          <p:cNvSpPr txBox="1"/>
          <p:nvPr/>
        </p:nvSpPr>
        <p:spPr>
          <a:xfrm>
            <a:off x="5969013" y="6080457"/>
            <a:ext cx="1095172" cy="584775"/>
          </a:xfrm>
          <a:prstGeom prst="rect">
            <a:avLst/>
          </a:prstGeom>
          <a:noFill/>
        </p:spPr>
        <p:txBody>
          <a:bodyPr wrap="none" rtlCol="0">
            <a:spAutoFit/>
          </a:bodyPr>
          <a:lstStyle/>
          <a:p>
            <a:pPr algn="ctr"/>
            <a:r>
              <a:rPr kumimoji="1" lang="en-US" altLang="zh-TW" dirty="0"/>
              <a:t>#0289200</a:t>
            </a:r>
          </a:p>
          <a:p>
            <a:pPr algn="ctr"/>
            <a:r>
              <a:rPr lang="en-US" altLang="zh-TW" dirty="0"/>
              <a:t>0.338473</a:t>
            </a:r>
            <a:endParaRPr kumimoji="1" lang="zh-TW" altLang="en-US" dirty="0"/>
          </a:p>
        </p:txBody>
      </p:sp>
      <p:sp>
        <p:nvSpPr>
          <p:cNvPr id="46" name="文字方塊 45">
            <a:extLst>
              <a:ext uri="{FF2B5EF4-FFF2-40B4-BE49-F238E27FC236}">
                <a16:creationId xmlns:a16="http://schemas.microsoft.com/office/drawing/2014/main" id="{A67E739B-8AC0-BE40-9180-CD17D8C43723}"/>
              </a:ext>
            </a:extLst>
          </p:cNvPr>
          <p:cNvSpPr txBox="1"/>
          <p:nvPr/>
        </p:nvSpPr>
        <p:spPr>
          <a:xfrm>
            <a:off x="236468" y="1815515"/>
            <a:ext cx="1095172" cy="338554"/>
          </a:xfrm>
          <a:prstGeom prst="rect">
            <a:avLst/>
          </a:prstGeom>
          <a:noFill/>
        </p:spPr>
        <p:txBody>
          <a:bodyPr wrap="none" rtlCol="0">
            <a:spAutoFit/>
          </a:bodyPr>
          <a:lstStyle/>
          <a:p>
            <a:r>
              <a:rPr kumimoji="1" lang="en-US" altLang="zh-TW" dirty="0"/>
              <a:t>#1347153</a:t>
            </a:r>
            <a:endParaRPr kumimoji="1" lang="zh-TW" altLang="en-US" dirty="0"/>
          </a:p>
        </p:txBody>
      </p:sp>
      <p:sp>
        <p:nvSpPr>
          <p:cNvPr id="47" name="文字方塊 46">
            <a:extLst>
              <a:ext uri="{FF2B5EF4-FFF2-40B4-BE49-F238E27FC236}">
                <a16:creationId xmlns:a16="http://schemas.microsoft.com/office/drawing/2014/main" id="{6411F769-EFEF-6A4A-A718-AB94E17D91A6}"/>
              </a:ext>
            </a:extLst>
          </p:cNvPr>
          <p:cNvSpPr txBox="1"/>
          <p:nvPr/>
        </p:nvSpPr>
        <p:spPr>
          <a:xfrm>
            <a:off x="1432126" y="4252665"/>
            <a:ext cx="1095172" cy="584775"/>
          </a:xfrm>
          <a:prstGeom prst="rect">
            <a:avLst/>
          </a:prstGeom>
          <a:noFill/>
        </p:spPr>
        <p:txBody>
          <a:bodyPr wrap="none" rtlCol="0">
            <a:spAutoFit/>
          </a:bodyPr>
          <a:lstStyle/>
          <a:p>
            <a:pPr algn="ctr"/>
            <a:r>
              <a:rPr kumimoji="1" lang="en-US" altLang="zh-TW" dirty="0"/>
              <a:t>#0732497</a:t>
            </a:r>
          </a:p>
          <a:p>
            <a:pPr algn="ctr"/>
            <a:r>
              <a:rPr kumimoji="1" lang="en-US" altLang="zh-TW" dirty="0"/>
              <a:t>0.239156</a:t>
            </a:r>
            <a:endParaRPr kumimoji="1" lang="zh-TW" altLang="en-US" dirty="0"/>
          </a:p>
        </p:txBody>
      </p:sp>
      <p:grpSp>
        <p:nvGrpSpPr>
          <p:cNvPr id="55" name="群組 54">
            <a:extLst>
              <a:ext uri="{FF2B5EF4-FFF2-40B4-BE49-F238E27FC236}">
                <a16:creationId xmlns:a16="http://schemas.microsoft.com/office/drawing/2014/main" id="{BC2CAEA9-2E34-A741-987E-FDF56E2E4750}"/>
              </a:ext>
            </a:extLst>
          </p:cNvPr>
          <p:cNvGrpSpPr>
            <a:grpSpLocks noChangeAspect="1"/>
          </p:cNvGrpSpPr>
          <p:nvPr/>
        </p:nvGrpSpPr>
        <p:grpSpPr>
          <a:xfrm>
            <a:off x="4741000" y="4920827"/>
            <a:ext cx="3348247" cy="1116472"/>
            <a:chOff x="3778250" y="2635250"/>
            <a:chExt cx="4760838" cy="1587500"/>
          </a:xfrm>
        </p:grpSpPr>
        <p:pic>
          <p:nvPicPr>
            <p:cNvPr id="50" name="圖片 49">
              <a:extLst>
                <a:ext uri="{FF2B5EF4-FFF2-40B4-BE49-F238E27FC236}">
                  <a16:creationId xmlns:a16="http://schemas.microsoft.com/office/drawing/2014/main" id="{3894158B-E266-4543-817A-9DC84E5CAF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78250" y="2635250"/>
              <a:ext cx="1587500" cy="1587500"/>
            </a:xfrm>
            <a:prstGeom prst="rect">
              <a:avLst/>
            </a:prstGeom>
            <a:ln w="28575">
              <a:solidFill>
                <a:srgbClr val="00A401"/>
              </a:solidFill>
            </a:ln>
          </p:spPr>
        </p:pic>
        <p:pic>
          <p:nvPicPr>
            <p:cNvPr id="52" name="圖片 51">
              <a:extLst>
                <a:ext uri="{FF2B5EF4-FFF2-40B4-BE49-F238E27FC236}">
                  <a16:creationId xmlns:a16="http://schemas.microsoft.com/office/drawing/2014/main" id="{574FDD0D-116E-A746-97DE-E01B3577C4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51588" y="2635250"/>
              <a:ext cx="1587500" cy="1587500"/>
            </a:xfrm>
            <a:prstGeom prst="rect">
              <a:avLst/>
            </a:prstGeom>
            <a:ln w="28575">
              <a:solidFill>
                <a:srgbClr val="00A401"/>
              </a:solidFill>
            </a:ln>
          </p:spPr>
        </p:pic>
        <p:pic>
          <p:nvPicPr>
            <p:cNvPr id="54" name="圖片 53">
              <a:extLst>
                <a:ext uri="{FF2B5EF4-FFF2-40B4-BE49-F238E27FC236}">
                  <a16:creationId xmlns:a16="http://schemas.microsoft.com/office/drawing/2014/main" id="{0541D6C0-8777-2845-91E5-3D526B3D2A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65750" y="2635250"/>
              <a:ext cx="1587500" cy="1587500"/>
            </a:xfrm>
            <a:prstGeom prst="rect">
              <a:avLst/>
            </a:prstGeom>
            <a:ln w="28575">
              <a:solidFill>
                <a:srgbClr val="00A401"/>
              </a:solidFill>
            </a:ln>
          </p:spPr>
        </p:pic>
      </p:grpSp>
      <p:sp>
        <p:nvSpPr>
          <p:cNvPr id="56" name="文字方塊 55">
            <a:extLst>
              <a:ext uri="{FF2B5EF4-FFF2-40B4-BE49-F238E27FC236}">
                <a16:creationId xmlns:a16="http://schemas.microsoft.com/office/drawing/2014/main" id="{981D5B78-34FD-1346-B394-5E0B8786EBB3}"/>
              </a:ext>
            </a:extLst>
          </p:cNvPr>
          <p:cNvSpPr txBox="1"/>
          <p:nvPr/>
        </p:nvSpPr>
        <p:spPr>
          <a:xfrm>
            <a:off x="1492880" y="6141989"/>
            <a:ext cx="1095172" cy="584775"/>
          </a:xfrm>
          <a:prstGeom prst="rect">
            <a:avLst/>
          </a:prstGeom>
          <a:noFill/>
        </p:spPr>
        <p:txBody>
          <a:bodyPr wrap="none" rtlCol="0">
            <a:spAutoFit/>
          </a:bodyPr>
          <a:lstStyle/>
          <a:p>
            <a:pPr algn="ctr"/>
            <a:r>
              <a:rPr kumimoji="1" lang="en-US" altLang="zh-TW" dirty="0"/>
              <a:t>#0732497</a:t>
            </a:r>
          </a:p>
          <a:p>
            <a:pPr algn="ctr"/>
            <a:r>
              <a:rPr kumimoji="1" lang="en-US" altLang="zh-TW" dirty="0"/>
              <a:t>0.327346</a:t>
            </a:r>
            <a:endParaRPr kumimoji="1" lang="zh-TW" altLang="en-US" dirty="0"/>
          </a:p>
        </p:txBody>
      </p:sp>
    </p:spTree>
    <p:extLst>
      <p:ext uri="{BB962C8B-B14F-4D97-AF65-F5344CB8AC3E}">
        <p14:creationId xmlns:p14="http://schemas.microsoft.com/office/powerpoint/2010/main" val="3659488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of (w/ mean, both alignment)</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4" name="文字方塊 33">
            <a:extLst>
              <a:ext uri="{FF2B5EF4-FFF2-40B4-BE49-F238E27FC236}">
                <a16:creationId xmlns:a16="http://schemas.microsoft.com/office/drawing/2014/main" id="{AA7189FF-FD80-084A-9F81-61611386473D}"/>
              </a:ext>
            </a:extLst>
          </p:cNvPr>
          <p:cNvSpPr txBox="1"/>
          <p:nvPr/>
        </p:nvSpPr>
        <p:spPr>
          <a:xfrm>
            <a:off x="280143" y="4437112"/>
            <a:ext cx="1005404" cy="338554"/>
          </a:xfrm>
          <a:prstGeom prst="rect">
            <a:avLst/>
          </a:prstGeom>
          <a:noFill/>
        </p:spPr>
        <p:txBody>
          <a:bodyPr wrap="none" rtlCol="0">
            <a:spAutoFit/>
          </a:bodyPr>
          <a:lstStyle/>
          <a:p>
            <a:pPr algn="ctr"/>
            <a:r>
              <a:rPr kumimoji="1" lang="en-US" altLang="zh-TW" dirty="0"/>
              <a:t>(#</a:t>
            </a:r>
            <a:r>
              <a:rPr lang="en-US" altLang="zh-TW" dirty="0"/>
              <a:t>003_4</a:t>
            </a:r>
            <a:r>
              <a:rPr kumimoji="1" lang="en-US" altLang="zh-TW" dirty="0"/>
              <a:t>)</a:t>
            </a:r>
            <a:endParaRPr kumimoji="1" lang="zh-TW" altLang="en-US" dirty="0"/>
          </a:p>
        </p:txBody>
      </p:sp>
      <p:pic>
        <p:nvPicPr>
          <p:cNvPr id="11" name="圖片 10">
            <a:extLst>
              <a:ext uri="{FF2B5EF4-FFF2-40B4-BE49-F238E27FC236}">
                <a16:creationId xmlns:a16="http://schemas.microsoft.com/office/drawing/2014/main" id="{8EB77954-F739-9648-9CD6-FE37D7899A27}"/>
              </a:ext>
            </a:extLst>
          </p:cNvPr>
          <p:cNvPicPr>
            <a:picLocks noChangeAspect="1"/>
          </p:cNvPicPr>
          <p:nvPr/>
        </p:nvPicPr>
        <p:blipFill>
          <a:blip r:embed="rId3"/>
          <a:stretch>
            <a:fillRect/>
          </a:stretch>
        </p:blipFill>
        <p:spPr>
          <a:xfrm>
            <a:off x="251520" y="3140968"/>
            <a:ext cx="1054100" cy="1219200"/>
          </a:xfrm>
          <a:prstGeom prst="rect">
            <a:avLst/>
          </a:prstGeom>
        </p:spPr>
      </p:pic>
      <p:grpSp>
        <p:nvGrpSpPr>
          <p:cNvPr id="49" name="群組 48">
            <a:extLst>
              <a:ext uri="{FF2B5EF4-FFF2-40B4-BE49-F238E27FC236}">
                <a16:creationId xmlns:a16="http://schemas.microsoft.com/office/drawing/2014/main" id="{B99DDCB4-8D54-E646-A298-1C45C79F7BE8}"/>
              </a:ext>
            </a:extLst>
          </p:cNvPr>
          <p:cNvGrpSpPr/>
          <p:nvPr/>
        </p:nvGrpSpPr>
        <p:grpSpPr>
          <a:xfrm>
            <a:off x="2442567" y="1491783"/>
            <a:ext cx="4136046" cy="1065088"/>
            <a:chOff x="2442567" y="1491783"/>
            <a:chExt cx="4136046" cy="1065088"/>
          </a:xfrm>
        </p:grpSpPr>
        <p:pic>
          <p:nvPicPr>
            <p:cNvPr id="17" name="圖片 16">
              <a:extLst>
                <a:ext uri="{FF2B5EF4-FFF2-40B4-BE49-F238E27FC236}">
                  <a16:creationId xmlns:a16="http://schemas.microsoft.com/office/drawing/2014/main" id="{C73780C1-4607-4C47-A391-665DBF7FA3A3}"/>
                </a:ext>
              </a:extLst>
            </p:cNvPr>
            <p:cNvPicPr>
              <a:picLocks noChangeAspect="1"/>
            </p:cNvPicPr>
            <p:nvPr/>
          </p:nvPicPr>
          <p:blipFill>
            <a:blip r:embed="rId4"/>
            <a:stretch>
              <a:fillRect/>
            </a:stretch>
          </p:blipFill>
          <p:spPr>
            <a:xfrm>
              <a:off x="2442567" y="1492155"/>
              <a:ext cx="810748" cy="1064716"/>
            </a:xfrm>
            <a:prstGeom prst="rect">
              <a:avLst/>
            </a:prstGeom>
            <a:ln w="28575">
              <a:solidFill>
                <a:srgbClr val="C00000"/>
              </a:solidFill>
            </a:ln>
          </p:spPr>
        </p:pic>
        <p:pic>
          <p:nvPicPr>
            <p:cNvPr id="18" name="圖片 17">
              <a:extLst>
                <a:ext uri="{FF2B5EF4-FFF2-40B4-BE49-F238E27FC236}">
                  <a16:creationId xmlns:a16="http://schemas.microsoft.com/office/drawing/2014/main" id="{D67415D0-558D-BC40-885B-32BC6D850684}"/>
                </a:ext>
              </a:extLst>
            </p:cNvPr>
            <p:cNvPicPr>
              <a:picLocks noChangeAspect="1"/>
            </p:cNvPicPr>
            <p:nvPr/>
          </p:nvPicPr>
          <p:blipFill>
            <a:blip r:embed="rId5"/>
            <a:stretch>
              <a:fillRect/>
            </a:stretch>
          </p:blipFill>
          <p:spPr>
            <a:xfrm>
              <a:off x="3498408" y="1492155"/>
              <a:ext cx="822342" cy="1064716"/>
            </a:xfrm>
            <a:prstGeom prst="rect">
              <a:avLst/>
            </a:prstGeom>
            <a:ln w="28575">
              <a:solidFill>
                <a:srgbClr val="C00000"/>
              </a:solidFill>
            </a:ln>
          </p:spPr>
        </p:pic>
        <p:pic>
          <p:nvPicPr>
            <p:cNvPr id="19" name="圖片 18">
              <a:extLst>
                <a:ext uri="{FF2B5EF4-FFF2-40B4-BE49-F238E27FC236}">
                  <a16:creationId xmlns:a16="http://schemas.microsoft.com/office/drawing/2014/main" id="{D80A4A83-2520-1C41-8BB7-F362FA9CB70D}"/>
                </a:ext>
              </a:extLst>
            </p:cNvPr>
            <p:cNvPicPr>
              <a:picLocks noChangeAspect="1"/>
            </p:cNvPicPr>
            <p:nvPr/>
          </p:nvPicPr>
          <p:blipFill>
            <a:blip r:embed="rId6"/>
            <a:stretch>
              <a:fillRect/>
            </a:stretch>
          </p:blipFill>
          <p:spPr>
            <a:xfrm>
              <a:off x="4572000" y="1492155"/>
              <a:ext cx="851772" cy="1064716"/>
            </a:xfrm>
            <a:prstGeom prst="rect">
              <a:avLst/>
            </a:prstGeom>
            <a:ln w="28575">
              <a:solidFill>
                <a:srgbClr val="C00000"/>
              </a:solidFill>
            </a:ln>
          </p:spPr>
        </p:pic>
        <p:pic>
          <p:nvPicPr>
            <p:cNvPr id="20" name="圖片 19">
              <a:extLst>
                <a:ext uri="{FF2B5EF4-FFF2-40B4-BE49-F238E27FC236}">
                  <a16:creationId xmlns:a16="http://schemas.microsoft.com/office/drawing/2014/main" id="{D010A7D2-98CD-9644-B75C-3340CBA45028}"/>
                </a:ext>
              </a:extLst>
            </p:cNvPr>
            <p:cNvPicPr>
              <a:picLocks noChangeAspect="1"/>
            </p:cNvPicPr>
            <p:nvPr/>
          </p:nvPicPr>
          <p:blipFill>
            <a:blip r:embed="rId7"/>
            <a:stretch>
              <a:fillRect/>
            </a:stretch>
          </p:blipFill>
          <p:spPr>
            <a:xfrm>
              <a:off x="5685625" y="1491783"/>
              <a:ext cx="892988" cy="1064716"/>
            </a:xfrm>
            <a:prstGeom prst="rect">
              <a:avLst/>
            </a:prstGeom>
            <a:ln w="28575">
              <a:solidFill>
                <a:srgbClr val="C00000"/>
              </a:solidFill>
            </a:ln>
          </p:spPr>
        </p:pic>
      </p:grpSp>
      <p:sp>
        <p:nvSpPr>
          <p:cNvPr id="47" name="文字方塊 46">
            <a:extLst>
              <a:ext uri="{FF2B5EF4-FFF2-40B4-BE49-F238E27FC236}">
                <a16:creationId xmlns:a16="http://schemas.microsoft.com/office/drawing/2014/main" id="{3E5894CA-7328-D947-9043-F427F8AD803B}"/>
              </a:ext>
            </a:extLst>
          </p:cNvPr>
          <p:cNvSpPr txBox="1"/>
          <p:nvPr/>
        </p:nvSpPr>
        <p:spPr>
          <a:xfrm>
            <a:off x="6712632" y="1731753"/>
            <a:ext cx="1984839" cy="584775"/>
          </a:xfrm>
          <a:prstGeom prst="rect">
            <a:avLst/>
          </a:prstGeom>
          <a:noFill/>
        </p:spPr>
        <p:txBody>
          <a:bodyPr wrap="none" rtlCol="0">
            <a:spAutoFit/>
          </a:bodyPr>
          <a:lstStyle/>
          <a:p>
            <a:r>
              <a:rPr kumimoji="1" lang="en-US" altLang="zh-TW" dirty="0"/>
              <a:t>Closest (#152)</a:t>
            </a:r>
          </a:p>
          <a:p>
            <a:r>
              <a:rPr lang="en-US" altLang="zh-TW" dirty="0"/>
              <a:t>Similarity: 0.698157</a:t>
            </a:r>
            <a:endParaRPr kumimoji="1" lang="zh-TW" altLang="en-US" dirty="0"/>
          </a:p>
        </p:txBody>
      </p:sp>
      <p:grpSp>
        <p:nvGrpSpPr>
          <p:cNvPr id="48" name="群組 47">
            <a:extLst>
              <a:ext uri="{FF2B5EF4-FFF2-40B4-BE49-F238E27FC236}">
                <a16:creationId xmlns:a16="http://schemas.microsoft.com/office/drawing/2014/main" id="{7BEDA593-F145-5C46-B0CB-BEA04543A2EC}"/>
              </a:ext>
            </a:extLst>
          </p:cNvPr>
          <p:cNvGrpSpPr/>
          <p:nvPr/>
        </p:nvGrpSpPr>
        <p:grpSpPr>
          <a:xfrm>
            <a:off x="2442568" y="2583123"/>
            <a:ext cx="4119967" cy="984480"/>
            <a:chOff x="2442568" y="2583123"/>
            <a:chExt cx="4119967" cy="984480"/>
          </a:xfrm>
        </p:grpSpPr>
        <p:pic>
          <p:nvPicPr>
            <p:cNvPr id="21" name="圖片 20">
              <a:extLst>
                <a:ext uri="{FF2B5EF4-FFF2-40B4-BE49-F238E27FC236}">
                  <a16:creationId xmlns:a16="http://schemas.microsoft.com/office/drawing/2014/main" id="{75409A47-3B4D-8245-A0F8-8DAE877F4EA4}"/>
                </a:ext>
              </a:extLst>
            </p:cNvPr>
            <p:cNvPicPr>
              <a:picLocks noChangeAspect="1"/>
            </p:cNvPicPr>
            <p:nvPr/>
          </p:nvPicPr>
          <p:blipFill>
            <a:blip r:embed="rId8"/>
            <a:stretch>
              <a:fillRect/>
            </a:stretch>
          </p:blipFill>
          <p:spPr>
            <a:xfrm>
              <a:off x="2442568" y="2583123"/>
              <a:ext cx="810748" cy="952629"/>
            </a:xfrm>
            <a:prstGeom prst="rect">
              <a:avLst/>
            </a:prstGeom>
            <a:ln w="28575">
              <a:solidFill>
                <a:srgbClr val="C00000"/>
              </a:solidFill>
            </a:ln>
          </p:spPr>
        </p:pic>
        <p:pic>
          <p:nvPicPr>
            <p:cNvPr id="22" name="圖片 21">
              <a:extLst>
                <a:ext uri="{FF2B5EF4-FFF2-40B4-BE49-F238E27FC236}">
                  <a16:creationId xmlns:a16="http://schemas.microsoft.com/office/drawing/2014/main" id="{05D32B64-19C4-D54B-8076-A6C88A8ACF85}"/>
                </a:ext>
              </a:extLst>
            </p:cNvPr>
            <p:cNvPicPr>
              <a:picLocks noChangeAspect="1"/>
            </p:cNvPicPr>
            <p:nvPr/>
          </p:nvPicPr>
          <p:blipFill>
            <a:blip r:embed="rId9"/>
            <a:stretch>
              <a:fillRect/>
            </a:stretch>
          </p:blipFill>
          <p:spPr>
            <a:xfrm>
              <a:off x="3498408" y="2583123"/>
              <a:ext cx="812242" cy="952629"/>
            </a:xfrm>
            <a:prstGeom prst="rect">
              <a:avLst/>
            </a:prstGeom>
            <a:ln w="28575">
              <a:solidFill>
                <a:srgbClr val="C00000"/>
              </a:solidFill>
            </a:ln>
          </p:spPr>
        </p:pic>
        <p:pic>
          <p:nvPicPr>
            <p:cNvPr id="23" name="圖片 22">
              <a:extLst>
                <a:ext uri="{FF2B5EF4-FFF2-40B4-BE49-F238E27FC236}">
                  <a16:creationId xmlns:a16="http://schemas.microsoft.com/office/drawing/2014/main" id="{89DD952B-DA26-4C42-A080-E12B10145549}"/>
                </a:ext>
              </a:extLst>
            </p:cNvPr>
            <p:cNvPicPr>
              <a:picLocks noChangeAspect="1"/>
            </p:cNvPicPr>
            <p:nvPr/>
          </p:nvPicPr>
          <p:blipFill>
            <a:blip r:embed="rId10"/>
            <a:stretch>
              <a:fillRect/>
            </a:stretch>
          </p:blipFill>
          <p:spPr>
            <a:xfrm>
              <a:off x="4572000" y="2583123"/>
              <a:ext cx="836197" cy="952629"/>
            </a:xfrm>
            <a:prstGeom prst="rect">
              <a:avLst/>
            </a:prstGeom>
            <a:ln w="28575">
              <a:solidFill>
                <a:srgbClr val="C00000"/>
              </a:solidFill>
            </a:ln>
          </p:spPr>
        </p:pic>
        <p:pic>
          <p:nvPicPr>
            <p:cNvPr id="24" name="圖片 23">
              <a:extLst>
                <a:ext uri="{FF2B5EF4-FFF2-40B4-BE49-F238E27FC236}">
                  <a16:creationId xmlns:a16="http://schemas.microsoft.com/office/drawing/2014/main" id="{BB6ECAC9-6022-8140-9573-914BD45F5119}"/>
                </a:ext>
              </a:extLst>
            </p:cNvPr>
            <p:cNvPicPr>
              <a:picLocks noChangeAspect="1"/>
            </p:cNvPicPr>
            <p:nvPr/>
          </p:nvPicPr>
          <p:blipFill>
            <a:blip r:embed="rId11"/>
            <a:stretch>
              <a:fillRect/>
            </a:stretch>
          </p:blipFill>
          <p:spPr>
            <a:xfrm>
              <a:off x="5751787" y="2583123"/>
              <a:ext cx="810748" cy="984480"/>
            </a:xfrm>
            <a:prstGeom prst="rect">
              <a:avLst/>
            </a:prstGeom>
            <a:ln w="28575">
              <a:solidFill>
                <a:srgbClr val="C00000"/>
              </a:solidFill>
            </a:ln>
          </p:spPr>
        </p:pic>
      </p:grpSp>
      <p:sp>
        <p:nvSpPr>
          <p:cNvPr id="52" name="文字方塊 51">
            <a:extLst>
              <a:ext uri="{FF2B5EF4-FFF2-40B4-BE49-F238E27FC236}">
                <a16:creationId xmlns:a16="http://schemas.microsoft.com/office/drawing/2014/main" id="{FD22B5E3-727A-B94D-B427-05BD9B7246EE}"/>
              </a:ext>
            </a:extLst>
          </p:cNvPr>
          <p:cNvSpPr txBox="1"/>
          <p:nvPr/>
        </p:nvSpPr>
        <p:spPr>
          <a:xfrm>
            <a:off x="6712631" y="2818537"/>
            <a:ext cx="1984839" cy="584775"/>
          </a:xfrm>
          <a:prstGeom prst="rect">
            <a:avLst/>
          </a:prstGeom>
          <a:noFill/>
        </p:spPr>
        <p:txBody>
          <a:bodyPr wrap="none" rtlCol="0">
            <a:spAutoFit/>
          </a:bodyPr>
          <a:lstStyle/>
          <a:p>
            <a:r>
              <a:rPr kumimoji="1" lang="en-US" altLang="zh-TW" dirty="0"/>
              <a:t>2</a:t>
            </a:r>
            <a:r>
              <a:rPr kumimoji="1" lang="en-US" altLang="zh-TW" baseline="30000" dirty="0"/>
              <a:t>nd</a:t>
            </a:r>
            <a:r>
              <a:rPr kumimoji="1" lang="en-US" altLang="zh-TW" dirty="0"/>
              <a:t> Closest (#</a:t>
            </a:r>
            <a:r>
              <a:rPr lang="en-US" altLang="zh-TW" dirty="0"/>
              <a:t>331</a:t>
            </a:r>
            <a:r>
              <a:rPr kumimoji="1" lang="en-US" altLang="zh-TW" dirty="0"/>
              <a:t>)</a:t>
            </a:r>
          </a:p>
          <a:p>
            <a:r>
              <a:rPr lang="en-US" altLang="zh-TW" dirty="0"/>
              <a:t>Similarity: 0.673734</a:t>
            </a:r>
            <a:endParaRPr kumimoji="1" lang="zh-TW" altLang="en-US" dirty="0"/>
          </a:p>
        </p:txBody>
      </p:sp>
      <p:grpSp>
        <p:nvGrpSpPr>
          <p:cNvPr id="46" name="群組 45">
            <a:extLst>
              <a:ext uri="{FF2B5EF4-FFF2-40B4-BE49-F238E27FC236}">
                <a16:creationId xmlns:a16="http://schemas.microsoft.com/office/drawing/2014/main" id="{C34F63BB-0F17-6F4D-934A-1DB26750600B}"/>
              </a:ext>
            </a:extLst>
          </p:cNvPr>
          <p:cNvGrpSpPr/>
          <p:nvPr/>
        </p:nvGrpSpPr>
        <p:grpSpPr>
          <a:xfrm>
            <a:off x="2363539" y="3562057"/>
            <a:ext cx="4226412" cy="1083268"/>
            <a:chOff x="2363539" y="3562057"/>
            <a:chExt cx="4226412" cy="1083268"/>
          </a:xfrm>
        </p:grpSpPr>
        <p:pic>
          <p:nvPicPr>
            <p:cNvPr id="25" name="圖片 24">
              <a:extLst>
                <a:ext uri="{FF2B5EF4-FFF2-40B4-BE49-F238E27FC236}">
                  <a16:creationId xmlns:a16="http://schemas.microsoft.com/office/drawing/2014/main" id="{054864AF-911A-A745-B97D-EB5F38DA1B4F}"/>
                </a:ext>
              </a:extLst>
            </p:cNvPr>
            <p:cNvPicPr>
              <a:picLocks noChangeAspect="1"/>
            </p:cNvPicPr>
            <p:nvPr/>
          </p:nvPicPr>
          <p:blipFill>
            <a:blip r:embed="rId12"/>
            <a:stretch>
              <a:fillRect/>
            </a:stretch>
          </p:blipFill>
          <p:spPr>
            <a:xfrm>
              <a:off x="2363539" y="3580609"/>
              <a:ext cx="889093" cy="1064716"/>
            </a:xfrm>
            <a:prstGeom prst="rect">
              <a:avLst/>
            </a:prstGeom>
            <a:ln w="28575">
              <a:solidFill>
                <a:srgbClr val="C00000"/>
              </a:solidFill>
            </a:ln>
          </p:spPr>
        </p:pic>
        <p:pic>
          <p:nvPicPr>
            <p:cNvPr id="26" name="圖片 25">
              <a:extLst>
                <a:ext uri="{FF2B5EF4-FFF2-40B4-BE49-F238E27FC236}">
                  <a16:creationId xmlns:a16="http://schemas.microsoft.com/office/drawing/2014/main" id="{9B38C186-6AF5-0048-B8AA-53F62F215E06}"/>
                </a:ext>
              </a:extLst>
            </p:cNvPr>
            <p:cNvPicPr>
              <a:picLocks noChangeAspect="1"/>
            </p:cNvPicPr>
            <p:nvPr/>
          </p:nvPicPr>
          <p:blipFill>
            <a:blip r:embed="rId13"/>
            <a:stretch>
              <a:fillRect/>
            </a:stretch>
          </p:blipFill>
          <p:spPr>
            <a:xfrm>
              <a:off x="3498408" y="3562057"/>
              <a:ext cx="805247" cy="1064716"/>
            </a:xfrm>
            <a:prstGeom prst="rect">
              <a:avLst/>
            </a:prstGeom>
            <a:ln w="28575">
              <a:solidFill>
                <a:srgbClr val="C00000"/>
              </a:solidFill>
            </a:ln>
          </p:spPr>
        </p:pic>
        <p:pic>
          <p:nvPicPr>
            <p:cNvPr id="30" name="圖片 29">
              <a:extLst>
                <a:ext uri="{FF2B5EF4-FFF2-40B4-BE49-F238E27FC236}">
                  <a16:creationId xmlns:a16="http://schemas.microsoft.com/office/drawing/2014/main" id="{A6CFB6BD-B541-BA46-BA03-F1291D74214E}"/>
                </a:ext>
              </a:extLst>
            </p:cNvPr>
            <p:cNvPicPr>
              <a:picLocks noChangeAspect="1"/>
            </p:cNvPicPr>
            <p:nvPr/>
          </p:nvPicPr>
          <p:blipFill>
            <a:blip r:embed="rId14"/>
            <a:stretch>
              <a:fillRect/>
            </a:stretch>
          </p:blipFill>
          <p:spPr>
            <a:xfrm>
              <a:off x="4578237" y="3575996"/>
              <a:ext cx="877513" cy="1064716"/>
            </a:xfrm>
            <a:prstGeom prst="rect">
              <a:avLst/>
            </a:prstGeom>
            <a:ln w="28575">
              <a:solidFill>
                <a:srgbClr val="C00000"/>
              </a:solidFill>
            </a:ln>
          </p:spPr>
        </p:pic>
        <p:pic>
          <p:nvPicPr>
            <p:cNvPr id="36" name="圖片 35">
              <a:extLst>
                <a:ext uri="{FF2B5EF4-FFF2-40B4-BE49-F238E27FC236}">
                  <a16:creationId xmlns:a16="http://schemas.microsoft.com/office/drawing/2014/main" id="{1603FF67-46B1-3544-A0A6-A05359E1CD57}"/>
                </a:ext>
              </a:extLst>
            </p:cNvPr>
            <p:cNvPicPr>
              <a:picLocks noChangeAspect="1"/>
            </p:cNvPicPr>
            <p:nvPr/>
          </p:nvPicPr>
          <p:blipFill>
            <a:blip r:embed="rId15"/>
            <a:stretch>
              <a:fillRect/>
            </a:stretch>
          </p:blipFill>
          <p:spPr>
            <a:xfrm>
              <a:off x="5684942" y="3575996"/>
              <a:ext cx="905009" cy="1064716"/>
            </a:xfrm>
            <a:prstGeom prst="rect">
              <a:avLst/>
            </a:prstGeom>
            <a:ln w="28575">
              <a:solidFill>
                <a:srgbClr val="C00000"/>
              </a:solidFill>
            </a:ln>
          </p:spPr>
        </p:pic>
      </p:grpSp>
      <p:sp>
        <p:nvSpPr>
          <p:cNvPr id="57" name="文字方塊 56">
            <a:extLst>
              <a:ext uri="{FF2B5EF4-FFF2-40B4-BE49-F238E27FC236}">
                <a16:creationId xmlns:a16="http://schemas.microsoft.com/office/drawing/2014/main" id="{A94DEB86-CAE6-EF4E-8731-860D7D0F1FCC}"/>
              </a:ext>
            </a:extLst>
          </p:cNvPr>
          <p:cNvSpPr txBox="1"/>
          <p:nvPr/>
        </p:nvSpPr>
        <p:spPr>
          <a:xfrm>
            <a:off x="6712630" y="3872363"/>
            <a:ext cx="1984839" cy="584775"/>
          </a:xfrm>
          <a:prstGeom prst="rect">
            <a:avLst/>
          </a:prstGeom>
          <a:noFill/>
        </p:spPr>
        <p:txBody>
          <a:bodyPr wrap="none" rtlCol="0">
            <a:spAutoFit/>
          </a:bodyPr>
          <a:lstStyle/>
          <a:p>
            <a:r>
              <a:rPr kumimoji="1" lang="en-US" altLang="zh-TW" dirty="0"/>
              <a:t>3</a:t>
            </a:r>
            <a:r>
              <a:rPr kumimoji="1" lang="en-US" altLang="zh-TW" baseline="30000" dirty="0"/>
              <a:t>rd</a:t>
            </a:r>
            <a:r>
              <a:rPr kumimoji="1" lang="en-US" altLang="zh-TW" dirty="0"/>
              <a:t> Closest (#</a:t>
            </a:r>
            <a:r>
              <a:rPr lang="en-US" altLang="zh-TW" dirty="0"/>
              <a:t>463</a:t>
            </a:r>
            <a:r>
              <a:rPr kumimoji="1" lang="en-US" altLang="zh-TW" dirty="0"/>
              <a:t>)</a:t>
            </a:r>
          </a:p>
          <a:p>
            <a:r>
              <a:rPr lang="en-US" altLang="zh-TW" dirty="0"/>
              <a:t>Similarity: 0.669009</a:t>
            </a:r>
            <a:endParaRPr kumimoji="1" lang="zh-TW" altLang="en-US" dirty="0"/>
          </a:p>
        </p:txBody>
      </p:sp>
      <p:grpSp>
        <p:nvGrpSpPr>
          <p:cNvPr id="45" name="群組 44">
            <a:extLst>
              <a:ext uri="{FF2B5EF4-FFF2-40B4-BE49-F238E27FC236}">
                <a16:creationId xmlns:a16="http://schemas.microsoft.com/office/drawing/2014/main" id="{7245CA6A-13A5-1141-8D7B-6DE4BFE497ED}"/>
              </a:ext>
            </a:extLst>
          </p:cNvPr>
          <p:cNvGrpSpPr/>
          <p:nvPr/>
        </p:nvGrpSpPr>
        <p:grpSpPr>
          <a:xfrm>
            <a:off x="2398614" y="4675970"/>
            <a:ext cx="4153953" cy="1062635"/>
            <a:chOff x="2398614" y="4675970"/>
            <a:chExt cx="4153953" cy="1062635"/>
          </a:xfrm>
        </p:grpSpPr>
        <p:pic>
          <p:nvPicPr>
            <p:cNvPr id="38" name="圖片 37">
              <a:extLst>
                <a:ext uri="{FF2B5EF4-FFF2-40B4-BE49-F238E27FC236}">
                  <a16:creationId xmlns:a16="http://schemas.microsoft.com/office/drawing/2014/main" id="{14E8A9D0-8ECD-CB48-AC8B-8347B65AA5CC}"/>
                </a:ext>
              </a:extLst>
            </p:cNvPr>
            <p:cNvPicPr>
              <a:picLocks noChangeAspect="1"/>
            </p:cNvPicPr>
            <p:nvPr/>
          </p:nvPicPr>
          <p:blipFill>
            <a:blip r:embed="rId16"/>
            <a:stretch>
              <a:fillRect/>
            </a:stretch>
          </p:blipFill>
          <p:spPr>
            <a:xfrm>
              <a:off x="2398614" y="4704816"/>
              <a:ext cx="843090" cy="1033789"/>
            </a:xfrm>
            <a:prstGeom prst="rect">
              <a:avLst/>
            </a:prstGeom>
            <a:ln w="28575">
              <a:solidFill>
                <a:srgbClr val="C00000"/>
              </a:solidFill>
            </a:ln>
          </p:spPr>
        </p:pic>
        <p:pic>
          <p:nvPicPr>
            <p:cNvPr id="41" name="圖片 40">
              <a:extLst>
                <a:ext uri="{FF2B5EF4-FFF2-40B4-BE49-F238E27FC236}">
                  <a16:creationId xmlns:a16="http://schemas.microsoft.com/office/drawing/2014/main" id="{8FF329A0-B205-8F44-A65C-D311AFF3AFDB}"/>
                </a:ext>
              </a:extLst>
            </p:cNvPr>
            <p:cNvPicPr>
              <a:picLocks noChangeAspect="1"/>
            </p:cNvPicPr>
            <p:nvPr/>
          </p:nvPicPr>
          <p:blipFill>
            <a:blip r:embed="rId17"/>
            <a:stretch>
              <a:fillRect/>
            </a:stretch>
          </p:blipFill>
          <p:spPr>
            <a:xfrm>
              <a:off x="3467560" y="4689659"/>
              <a:ext cx="843090" cy="1038332"/>
            </a:xfrm>
            <a:prstGeom prst="rect">
              <a:avLst/>
            </a:prstGeom>
            <a:ln w="28575">
              <a:solidFill>
                <a:srgbClr val="C00000"/>
              </a:solidFill>
            </a:ln>
          </p:spPr>
        </p:pic>
        <p:pic>
          <p:nvPicPr>
            <p:cNvPr id="42" name="圖片 41">
              <a:extLst>
                <a:ext uri="{FF2B5EF4-FFF2-40B4-BE49-F238E27FC236}">
                  <a16:creationId xmlns:a16="http://schemas.microsoft.com/office/drawing/2014/main" id="{D7AAA927-AAE2-2B4B-ABE2-8AB258260ABB}"/>
                </a:ext>
              </a:extLst>
            </p:cNvPr>
            <p:cNvPicPr>
              <a:picLocks noChangeAspect="1"/>
            </p:cNvPicPr>
            <p:nvPr/>
          </p:nvPicPr>
          <p:blipFill>
            <a:blip r:embed="rId18"/>
            <a:stretch>
              <a:fillRect/>
            </a:stretch>
          </p:blipFill>
          <p:spPr>
            <a:xfrm>
              <a:off x="4561900" y="4697304"/>
              <a:ext cx="903733" cy="1038332"/>
            </a:xfrm>
            <a:prstGeom prst="rect">
              <a:avLst/>
            </a:prstGeom>
            <a:ln w="28575">
              <a:solidFill>
                <a:srgbClr val="C00000"/>
              </a:solidFill>
            </a:ln>
          </p:spPr>
        </p:pic>
        <p:pic>
          <p:nvPicPr>
            <p:cNvPr id="43" name="圖片 42">
              <a:extLst>
                <a:ext uri="{FF2B5EF4-FFF2-40B4-BE49-F238E27FC236}">
                  <a16:creationId xmlns:a16="http://schemas.microsoft.com/office/drawing/2014/main" id="{E512E3B5-E126-5448-ACE9-7372C85F8009}"/>
                </a:ext>
              </a:extLst>
            </p:cNvPr>
            <p:cNvPicPr>
              <a:picLocks noChangeAspect="1"/>
            </p:cNvPicPr>
            <p:nvPr/>
          </p:nvPicPr>
          <p:blipFill>
            <a:blip r:embed="rId19"/>
            <a:stretch>
              <a:fillRect/>
            </a:stretch>
          </p:blipFill>
          <p:spPr>
            <a:xfrm>
              <a:off x="5704790" y="4675970"/>
              <a:ext cx="847777" cy="1030820"/>
            </a:xfrm>
            <a:prstGeom prst="rect">
              <a:avLst/>
            </a:prstGeom>
            <a:ln w="28575">
              <a:solidFill>
                <a:srgbClr val="C00000"/>
              </a:solidFill>
            </a:ln>
          </p:spPr>
        </p:pic>
      </p:grpSp>
      <p:sp>
        <p:nvSpPr>
          <p:cNvPr id="62" name="文字方塊 61">
            <a:extLst>
              <a:ext uri="{FF2B5EF4-FFF2-40B4-BE49-F238E27FC236}">
                <a16:creationId xmlns:a16="http://schemas.microsoft.com/office/drawing/2014/main" id="{F63FA4BC-9C71-C246-B85B-97FC1FD5DEFF}"/>
              </a:ext>
            </a:extLst>
          </p:cNvPr>
          <p:cNvSpPr txBox="1"/>
          <p:nvPr/>
        </p:nvSpPr>
        <p:spPr>
          <a:xfrm>
            <a:off x="6712629" y="5000212"/>
            <a:ext cx="1984839" cy="584775"/>
          </a:xfrm>
          <a:prstGeom prst="rect">
            <a:avLst/>
          </a:prstGeom>
          <a:noFill/>
        </p:spPr>
        <p:txBody>
          <a:bodyPr wrap="none" rtlCol="0">
            <a:spAutoFit/>
          </a:bodyPr>
          <a:lstStyle/>
          <a:p>
            <a:r>
              <a:rPr lang="en-US" altLang="zh-TW" dirty="0"/>
              <a:t>4</a:t>
            </a:r>
            <a:r>
              <a:rPr lang="en-US" altLang="zh-TW" baseline="30000" dirty="0"/>
              <a:t>th</a:t>
            </a:r>
            <a:r>
              <a:rPr lang="en-US" altLang="zh-TW" dirty="0"/>
              <a:t> </a:t>
            </a:r>
            <a:r>
              <a:rPr kumimoji="1" lang="en-US" altLang="zh-TW" dirty="0"/>
              <a:t>Closest (#</a:t>
            </a:r>
            <a:r>
              <a:rPr lang="en-US" altLang="zh-TW" dirty="0"/>
              <a:t>157</a:t>
            </a:r>
            <a:r>
              <a:rPr kumimoji="1" lang="en-US" altLang="zh-TW" dirty="0"/>
              <a:t>)</a:t>
            </a:r>
          </a:p>
          <a:p>
            <a:r>
              <a:rPr lang="en-US" altLang="zh-TW" dirty="0"/>
              <a:t>Similarity: 0.667395</a:t>
            </a:r>
            <a:endParaRPr kumimoji="1" lang="zh-TW" altLang="en-US" dirty="0"/>
          </a:p>
        </p:txBody>
      </p:sp>
      <p:grpSp>
        <p:nvGrpSpPr>
          <p:cNvPr id="54" name="群組 53">
            <a:extLst>
              <a:ext uri="{FF2B5EF4-FFF2-40B4-BE49-F238E27FC236}">
                <a16:creationId xmlns:a16="http://schemas.microsoft.com/office/drawing/2014/main" id="{C30C81FF-236A-304F-85EB-247DEF94D154}"/>
              </a:ext>
            </a:extLst>
          </p:cNvPr>
          <p:cNvGrpSpPr/>
          <p:nvPr/>
        </p:nvGrpSpPr>
        <p:grpSpPr>
          <a:xfrm>
            <a:off x="2398614" y="5792228"/>
            <a:ext cx="4153953" cy="1046300"/>
            <a:chOff x="2398614" y="5792228"/>
            <a:chExt cx="4153953" cy="1046300"/>
          </a:xfrm>
        </p:grpSpPr>
        <p:pic>
          <p:nvPicPr>
            <p:cNvPr id="44" name="圖片 43">
              <a:extLst>
                <a:ext uri="{FF2B5EF4-FFF2-40B4-BE49-F238E27FC236}">
                  <a16:creationId xmlns:a16="http://schemas.microsoft.com/office/drawing/2014/main" id="{F83FEDF3-5FB8-B346-94DB-BD6C87DF2467}"/>
                </a:ext>
              </a:extLst>
            </p:cNvPr>
            <p:cNvPicPr>
              <a:picLocks noChangeAspect="1"/>
            </p:cNvPicPr>
            <p:nvPr/>
          </p:nvPicPr>
          <p:blipFill>
            <a:blip r:embed="rId20"/>
            <a:stretch>
              <a:fillRect/>
            </a:stretch>
          </p:blipFill>
          <p:spPr>
            <a:xfrm>
              <a:off x="2398614" y="5798885"/>
              <a:ext cx="806254" cy="1039643"/>
            </a:xfrm>
            <a:prstGeom prst="rect">
              <a:avLst/>
            </a:prstGeom>
            <a:ln w="28575">
              <a:solidFill>
                <a:srgbClr val="00A401"/>
              </a:solidFill>
            </a:ln>
          </p:spPr>
        </p:pic>
        <p:pic>
          <p:nvPicPr>
            <p:cNvPr id="50" name="圖片 49">
              <a:extLst>
                <a:ext uri="{FF2B5EF4-FFF2-40B4-BE49-F238E27FC236}">
                  <a16:creationId xmlns:a16="http://schemas.microsoft.com/office/drawing/2014/main" id="{B4725954-B75E-EC4A-9CA3-DCED569A9DCE}"/>
                </a:ext>
              </a:extLst>
            </p:cNvPr>
            <p:cNvPicPr>
              <a:picLocks noChangeAspect="1"/>
            </p:cNvPicPr>
            <p:nvPr/>
          </p:nvPicPr>
          <p:blipFill>
            <a:blip r:embed="rId21"/>
            <a:stretch>
              <a:fillRect/>
            </a:stretch>
          </p:blipFill>
          <p:spPr>
            <a:xfrm>
              <a:off x="3498408" y="5799468"/>
              <a:ext cx="776229" cy="1038332"/>
            </a:xfrm>
            <a:prstGeom prst="rect">
              <a:avLst/>
            </a:prstGeom>
            <a:ln w="28575">
              <a:solidFill>
                <a:srgbClr val="00A401"/>
              </a:solidFill>
            </a:ln>
          </p:spPr>
        </p:pic>
        <p:pic>
          <p:nvPicPr>
            <p:cNvPr id="51" name="圖片 50">
              <a:extLst>
                <a:ext uri="{FF2B5EF4-FFF2-40B4-BE49-F238E27FC236}">
                  <a16:creationId xmlns:a16="http://schemas.microsoft.com/office/drawing/2014/main" id="{E90C6CC8-C5C1-AF45-8331-D38F664EC25D}"/>
                </a:ext>
              </a:extLst>
            </p:cNvPr>
            <p:cNvPicPr>
              <a:picLocks noChangeAspect="1"/>
            </p:cNvPicPr>
            <p:nvPr/>
          </p:nvPicPr>
          <p:blipFill>
            <a:blip r:embed="rId22"/>
            <a:stretch>
              <a:fillRect/>
            </a:stretch>
          </p:blipFill>
          <p:spPr>
            <a:xfrm>
              <a:off x="4601943" y="5792228"/>
              <a:ext cx="835552" cy="1033996"/>
            </a:xfrm>
            <a:prstGeom prst="rect">
              <a:avLst/>
            </a:prstGeom>
            <a:ln w="28575">
              <a:solidFill>
                <a:srgbClr val="00A401"/>
              </a:solidFill>
            </a:ln>
          </p:spPr>
        </p:pic>
        <p:pic>
          <p:nvPicPr>
            <p:cNvPr id="53" name="圖片 52">
              <a:extLst>
                <a:ext uri="{FF2B5EF4-FFF2-40B4-BE49-F238E27FC236}">
                  <a16:creationId xmlns:a16="http://schemas.microsoft.com/office/drawing/2014/main" id="{30859572-F989-1540-B7C2-9FE12E6AAADF}"/>
                </a:ext>
              </a:extLst>
            </p:cNvPr>
            <p:cNvPicPr>
              <a:picLocks noChangeAspect="1"/>
            </p:cNvPicPr>
            <p:nvPr/>
          </p:nvPicPr>
          <p:blipFill>
            <a:blip r:embed="rId23"/>
            <a:stretch>
              <a:fillRect/>
            </a:stretch>
          </p:blipFill>
          <p:spPr>
            <a:xfrm>
              <a:off x="5743325" y="5792228"/>
              <a:ext cx="809242" cy="1030820"/>
            </a:xfrm>
            <a:prstGeom prst="rect">
              <a:avLst/>
            </a:prstGeom>
            <a:ln w="28575">
              <a:solidFill>
                <a:srgbClr val="00A401"/>
              </a:solidFill>
            </a:ln>
          </p:spPr>
        </p:pic>
      </p:grpSp>
      <p:sp>
        <p:nvSpPr>
          <p:cNvPr id="82" name="文字方塊 81">
            <a:extLst>
              <a:ext uri="{FF2B5EF4-FFF2-40B4-BE49-F238E27FC236}">
                <a16:creationId xmlns:a16="http://schemas.microsoft.com/office/drawing/2014/main" id="{89671712-D65C-6E41-9D51-F45954A95DDA}"/>
              </a:ext>
            </a:extLst>
          </p:cNvPr>
          <p:cNvSpPr txBox="1"/>
          <p:nvPr/>
        </p:nvSpPr>
        <p:spPr>
          <a:xfrm>
            <a:off x="6729433" y="6015250"/>
            <a:ext cx="1984839" cy="584775"/>
          </a:xfrm>
          <a:prstGeom prst="rect">
            <a:avLst/>
          </a:prstGeom>
          <a:noFill/>
        </p:spPr>
        <p:txBody>
          <a:bodyPr wrap="none" rtlCol="0">
            <a:spAutoFit/>
          </a:bodyPr>
          <a:lstStyle/>
          <a:p>
            <a:r>
              <a:rPr lang="en-US" altLang="zh-TW" dirty="0"/>
              <a:t>5</a:t>
            </a:r>
            <a:r>
              <a:rPr lang="en-US" altLang="zh-TW" baseline="30000" dirty="0"/>
              <a:t>th</a:t>
            </a:r>
            <a:r>
              <a:rPr lang="en-US" altLang="zh-TW" dirty="0"/>
              <a:t>  </a:t>
            </a:r>
            <a:r>
              <a:rPr kumimoji="1" lang="en-US" altLang="zh-TW" dirty="0"/>
              <a:t>Closest GT)</a:t>
            </a:r>
          </a:p>
          <a:p>
            <a:r>
              <a:rPr lang="en-US" altLang="zh-TW" dirty="0"/>
              <a:t>Similarity: 0.659691</a:t>
            </a:r>
            <a:endParaRPr kumimoji="1" lang="zh-TW" altLang="en-US" dirty="0"/>
          </a:p>
        </p:txBody>
      </p:sp>
    </p:spTree>
    <p:extLst>
      <p:ext uri="{BB962C8B-B14F-4D97-AF65-F5344CB8AC3E}">
        <p14:creationId xmlns:p14="http://schemas.microsoft.com/office/powerpoint/2010/main" val="3851087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of (w/o mean)</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4" name="文字方塊 33">
            <a:extLst>
              <a:ext uri="{FF2B5EF4-FFF2-40B4-BE49-F238E27FC236}">
                <a16:creationId xmlns:a16="http://schemas.microsoft.com/office/drawing/2014/main" id="{AA7189FF-FD80-084A-9F81-61611386473D}"/>
              </a:ext>
            </a:extLst>
          </p:cNvPr>
          <p:cNvSpPr txBox="1"/>
          <p:nvPr/>
        </p:nvSpPr>
        <p:spPr>
          <a:xfrm>
            <a:off x="262456" y="2757139"/>
            <a:ext cx="990144" cy="338554"/>
          </a:xfrm>
          <a:prstGeom prst="rect">
            <a:avLst/>
          </a:prstGeom>
          <a:noFill/>
        </p:spPr>
        <p:txBody>
          <a:bodyPr wrap="none" rtlCol="0">
            <a:spAutoFit/>
          </a:bodyPr>
          <a:lstStyle/>
          <a:p>
            <a:pPr algn="ctr"/>
            <a:r>
              <a:rPr kumimoji="1" lang="en-US" altLang="zh-TW" dirty="0"/>
              <a:t>(#118_2)</a:t>
            </a:r>
            <a:endParaRPr kumimoji="1" lang="zh-TW" altLang="en-US" dirty="0"/>
          </a:p>
        </p:txBody>
      </p:sp>
      <p:pic>
        <p:nvPicPr>
          <p:cNvPr id="35" name="圖片 34">
            <a:extLst>
              <a:ext uri="{FF2B5EF4-FFF2-40B4-BE49-F238E27FC236}">
                <a16:creationId xmlns:a16="http://schemas.microsoft.com/office/drawing/2014/main" id="{C659C51E-D64F-3748-9138-660F812F73D5}"/>
              </a:ext>
            </a:extLst>
          </p:cNvPr>
          <p:cNvPicPr>
            <a:picLocks noChangeAspect="1"/>
          </p:cNvPicPr>
          <p:nvPr/>
        </p:nvPicPr>
        <p:blipFill>
          <a:blip r:embed="rId3"/>
          <a:stretch>
            <a:fillRect/>
          </a:stretch>
        </p:blipFill>
        <p:spPr>
          <a:xfrm>
            <a:off x="345779" y="1623493"/>
            <a:ext cx="888426" cy="1125340"/>
          </a:xfrm>
          <a:prstGeom prst="rect">
            <a:avLst/>
          </a:prstGeom>
        </p:spPr>
      </p:pic>
      <p:sp>
        <p:nvSpPr>
          <p:cNvPr id="37" name="文字方塊 36">
            <a:extLst>
              <a:ext uri="{FF2B5EF4-FFF2-40B4-BE49-F238E27FC236}">
                <a16:creationId xmlns:a16="http://schemas.microsoft.com/office/drawing/2014/main" id="{A9E000B0-A232-D040-9664-F924C583F11B}"/>
              </a:ext>
            </a:extLst>
          </p:cNvPr>
          <p:cNvSpPr txBox="1"/>
          <p:nvPr/>
        </p:nvSpPr>
        <p:spPr>
          <a:xfrm>
            <a:off x="2112915" y="2751505"/>
            <a:ext cx="1005404" cy="338554"/>
          </a:xfrm>
          <a:prstGeom prst="rect">
            <a:avLst/>
          </a:prstGeom>
          <a:noFill/>
        </p:spPr>
        <p:txBody>
          <a:bodyPr wrap="none" rtlCol="0">
            <a:spAutoFit/>
          </a:bodyPr>
          <a:lstStyle/>
          <a:p>
            <a:pPr algn="ctr"/>
            <a:r>
              <a:rPr kumimoji="1" lang="en-US" altLang="zh-TW" dirty="0"/>
              <a:t>(#419_0)</a:t>
            </a:r>
            <a:endParaRPr kumimoji="1" lang="zh-TW" altLang="en-US" dirty="0"/>
          </a:p>
        </p:txBody>
      </p:sp>
      <p:sp>
        <p:nvSpPr>
          <p:cNvPr id="39" name="文字方塊 38">
            <a:extLst>
              <a:ext uri="{FF2B5EF4-FFF2-40B4-BE49-F238E27FC236}">
                <a16:creationId xmlns:a16="http://schemas.microsoft.com/office/drawing/2014/main" id="{38696EC8-7D7F-A040-A47C-9DC3118FB4F6}"/>
              </a:ext>
            </a:extLst>
          </p:cNvPr>
          <p:cNvSpPr txBox="1"/>
          <p:nvPr/>
        </p:nvSpPr>
        <p:spPr>
          <a:xfrm>
            <a:off x="3428857" y="2751505"/>
            <a:ext cx="990144" cy="338554"/>
          </a:xfrm>
          <a:prstGeom prst="rect">
            <a:avLst/>
          </a:prstGeom>
          <a:noFill/>
        </p:spPr>
        <p:txBody>
          <a:bodyPr wrap="none" rtlCol="0">
            <a:spAutoFit/>
          </a:bodyPr>
          <a:lstStyle/>
          <a:p>
            <a:pPr algn="ctr"/>
            <a:r>
              <a:rPr kumimoji="1" lang="en-US" altLang="zh-TW" dirty="0"/>
              <a:t>(#115_3)</a:t>
            </a:r>
            <a:endParaRPr kumimoji="1" lang="zh-TW" altLang="en-US" dirty="0"/>
          </a:p>
        </p:txBody>
      </p:sp>
      <p:pic>
        <p:nvPicPr>
          <p:cNvPr id="40" name="圖片 39">
            <a:extLst>
              <a:ext uri="{FF2B5EF4-FFF2-40B4-BE49-F238E27FC236}">
                <a16:creationId xmlns:a16="http://schemas.microsoft.com/office/drawing/2014/main" id="{DB44880D-8B2E-9749-971D-D7AC609794E7}"/>
              </a:ext>
            </a:extLst>
          </p:cNvPr>
          <p:cNvPicPr>
            <a:picLocks noChangeAspect="1"/>
          </p:cNvPicPr>
          <p:nvPr/>
        </p:nvPicPr>
        <p:blipFill>
          <a:blip r:embed="rId4"/>
          <a:stretch>
            <a:fillRect/>
          </a:stretch>
        </p:blipFill>
        <p:spPr>
          <a:xfrm>
            <a:off x="4788026" y="1626165"/>
            <a:ext cx="868775" cy="1116997"/>
          </a:xfrm>
          <a:prstGeom prst="rect">
            <a:avLst/>
          </a:prstGeom>
          <a:ln w="28575">
            <a:solidFill>
              <a:srgbClr val="00CC00"/>
            </a:solidFill>
          </a:ln>
        </p:spPr>
      </p:pic>
      <p:sp>
        <p:nvSpPr>
          <p:cNvPr id="67" name="文字方塊 66">
            <a:extLst>
              <a:ext uri="{FF2B5EF4-FFF2-40B4-BE49-F238E27FC236}">
                <a16:creationId xmlns:a16="http://schemas.microsoft.com/office/drawing/2014/main" id="{27F45EC5-078D-D849-92F1-B55263F5989A}"/>
              </a:ext>
            </a:extLst>
          </p:cNvPr>
          <p:cNvSpPr txBox="1"/>
          <p:nvPr/>
        </p:nvSpPr>
        <p:spPr>
          <a:xfrm>
            <a:off x="4725001" y="2759812"/>
            <a:ext cx="990144" cy="338554"/>
          </a:xfrm>
          <a:prstGeom prst="rect">
            <a:avLst/>
          </a:prstGeom>
          <a:noFill/>
        </p:spPr>
        <p:txBody>
          <a:bodyPr wrap="none" rtlCol="0">
            <a:spAutoFit/>
          </a:bodyPr>
          <a:lstStyle/>
          <a:p>
            <a:pPr algn="ctr"/>
            <a:r>
              <a:rPr kumimoji="1" lang="en-US" altLang="zh-TW" dirty="0"/>
              <a:t>(#118_1)</a:t>
            </a:r>
            <a:endParaRPr kumimoji="1" lang="zh-TW" altLang="en-US" dirty="0"/>
          </a:p>
        </p:txBody>
      </p:sp>
      <p:sp>
        <p:nvSpPr>
          <p:cNvPr id="68" name="文字方塊 67">
            <a:extLst>
              <a:ext uri="{FF2B5EF4-FFF2-40B4-BE49-F238E27FC236}">
                <a16:creationId xmlns:a16="http://schemas.microsoft.com/office/drawing/2014/main" id="{DD66E1A6-14F7-614E-A74D-0423D66C5573}"/>
              </a:ext>
            </a:extLst>
          </p:cNvPr>
          <p:cNvSpPr txBox="1"/>
          <p:nvPr/>
        </p:nvSpPr>
        <p:spPr>
          <a:xfrm>
            <a:off x="7221352" y="2759812"/>
            <a:ext cx="990144" cy="338554"/>
          </a:xfrm>
          <a:prstGeom prst="rect">
            <a:avLst/>
          </a:prstGeom>
          <a:noFill/>
        </p:spPr>
        <p:txBody>
          <a:bodyPr wrap="none" rtlCol="0">
            <a:spAutoFit/>
          </a:bodyPr>
          <a:lstStyle/>
          <a:p>
            <a:pPr algn="ctr"/>
            <a:r>
              <a:rPr kumimoji="1" lang="en-US" altLang="zh-TW" dirty="0"/>
              <a:t>(#118_4)</a:t>
            </a:r>
            <a:endParaRPr kumimoji="1" lang="zh-TW" altLang="en-US" dirty="0"/>
          </a:p>
        </p:txBody>
      </p:sp>
      <p:sp>
        <p:nvSpPr>
          <p:cNvPr id="69" name="文字方塊 68">
            <a:extLst>
              <a:ext uri="{FF2B5EF4-FFF2-40B4-BE49-F238E27FC236}">
                <a16:creationId xmlns:a16="http://schemas.microsoft.com/office/drawing/2014/main" id="{8D64BE2B-2720-3642-BB00-FE76F21AF231}"/>
              </a:ext>
            </a:extLst>
          </p:cNvPr>
          <p:cNvSpPr txBox="1"/>
          <p:nvPr/>
        </p:nvSpPr>
        <p:spPr>
          <a:xfrm>
            <a:off x="5958121" y="2759812"/>
            <a:ext cx="1072964" cy="338554"/>
          </a:xfrm>
          <a:prstGeom prst="rect">
            <a:avLst/>
          </a:prstGeom>
          <a:noFill/>
        </p:spPr>
        <p:txBody>
          <a:bodyPr wrap="square" rtlCol="0">
            <a:spAutoFit/>
          </a:bodyPr>
          <a:lstStyle/>
          <a:p>
            <a:pPr algn="ctr"/>
            <a:r>
              <a:rPr kumimoji="1" lang="en-US" altLang="zh-TW" dirty="0"/>
              <a:t>(#320_4)</a:t>
            </a:r>
            <a:endParaRPr kumimoji="1" lang="zh-TW" altLang="en-US" dirty="0"/>
          </a:p>
        </p:txBody>
      </p:sp>
      <p:pic>
        <p:nvPicPr>
          <p:cNvPr id="6" name="圖片 5">
            <a:extLst>
              <a:ext uri="{FF2B5EF4-FFF2-40B4-BE49-F238E27FC236}">
                <a16:creationId xmlns:a16="http://schemas.microsoft.com/office/drawing/2014/main" id="{327F148B-06AB-FD48-8DE4-90DADE43530F}"/>
              </a:ext>
            </a:extLst>
          </p:cNvPr>
          <p:cNvPicPr>
            <a:picLocks noChangeAspect="1"/>
          </p:cNvPicPr>
          <p:nvPr/>
        </p:nvPicPr>
        <p:blipFill>
          <a:blip r:embed="rId5"/>
          <a:stretch>
            <a:fillRect/>
          </a:stretch>
        </p:blipFill>
        <p:spPr>
          <a:xfrm>
            <a:off x="6088850" y="1612708"/>
            <a:ext cx="897259" cy="1116996"/>
          </a:xfrm>
          <a:prstGeom prst="rect">
            <a:avLst/>
          </a:prstGeom>
          <a:ln w="28575">
            <a:solidFill>
              <a:srgbClr val="C00000"/>
            </a:solidFill>
          </a:ln>
        </p:spPr>
      </p:pic>
      <p:pic>
        <p:nvPicPr>
          <p:cNvPr id="7" name="圖片 6">
            <a:extLst>
              <a:ext uri="{FF2B5EF4-FFF2-40B4-BE49-F238E27FC236}">
                <a16:creationId xmlns:a16="http://schemas.microsoft.com/office/drawing/2014/main" id="{F6A4A6CA-E57E-584C-B337-8A622BD3D88B}"/>
              </a:ext>
            </a:extLst>
          </p:cNvPr>
          <p:cNvPicPr>
            <a:picLocks noChangeAspect="1"/>
          </p:cNvPicPr>
          <p:nvPr/>
        </p:nvPicPr>
        <p:blipFill>
          <a:blip r:embed="rId6"/>
          <a:stretch>
            <a:fillRect/>
          </a:stretch>
        </p:blipFill>
        <p:spPr>
          <a:xfrm flipH="1">
            <a:off x="2151237" y="1638000"/>
            <a:ext cx="928760" cy="1116995"/>
          </a:xfrm>
          <a:prstGeom prst="rect">
            <a:avLst/>
          </a:prstGeom>
          <a:ln w="28575">
            <a:solidFill>
              <a:srgbClr val="C00000"/>
            </a:solidFill>
          </a:ln>
        </p:spPr>
      </p:pic>
      <p:pic>
        <p:nvPicPr>
          <p:cNvPr id="8" name="圖片 7">
            <a:extLst>
              <a:ext uri="{FF2B5EF4-FFF2-40B4-BE49-F238E27FC236}">
                <a16:creationId xmlns:a16="http://schemas.microsoft.com/office/drawing/2014/main" id="{1EEF2721-16B8-8F4D-8890-54788710C6DC}"/>
              </a:ext>
            </a:extLst>
          </p:cNvPr>
          <p:cNvPicPr>
            <a:picLocks noChangeAspect="1"/>
          </p:cNvPicPr>
          <p:nvPr/>
        </p:nvPicPr>
        <p:blipFill>
          <a:blip r:embed="rId7"/>
          <a:stretch>
            <a:fillRect/>
          </a:stretch>
        </p:blipFill>
        <p:spPr>
          <a:xfrm>
            <a:off x="3537287" y="1638000"/>
            <a:ext cx="852713" cy="1119139"/>
          </a:xfrm>
          <a:prstGeom prst="rect">
            <a:avLst/>
          </a:prstGeom>
          <a:ln w="28575">
            <a:solidFill>
              <a:srgbClr val="C00000"/>
            </a:solidFill>
          </a:ln>
        </p:spPr>
      </p:pic>
      <p:pic>
        <p:nvPicPr>
          <p:cNvPr id="9" name="圖片 8">
            <a:extLst>
              <a:ext uri="{FF2B5EF4-FFF2-40B4-BE49-F238E27FC236}">
                <a16:creationId xmlns:a16="http://schemas.microsoft.com/office/drawing/2014/main" id="{6E910F51-D683-714E-BC77-4FC42A25F74A}"/>
              </a:ext>
            </a:extLst>
          </p:cNvPr>
          <p:cNvPicPr>
            <a:picLocks noChangeAspect="1"/>
          </p:cNvPicPr>
          <p:nvPr/>
        </p:nvPicPr>
        <p:blipFill>
          <a:blip r:embed="rId8"/>
          <a:stretch>
            <a:fillRect/>
          </a:stretch>
        </p:blipFill>
        <p:spPr>
          <a:xfrm>
            <a:off x="7348774" y="1612708"/>
            <a:ext cx="856364" cy="1116996"/>
          </a:xfrm>
          <a:prstGeom prst="rect">
            <a:avLst/>
          </a:prstGeom>
          <a:ln w="28575">
            <a:solidFill>
              <a:srgbClr val="00CC00"/>
            </a:solidFill>
          </a:ln>
        </p:spPr>
      </p:pic>
      <p:pic>
        <p:nvPicPr>
          <p:cNvPr id="10" name="圖片 9">
            <a:extLst>
              <a:ext uri="{FF2B5EF4-FFF2-40B4-BE49-F238E27FC236}">
                <a16:creationId xmlns:a16="http://schemas.microsoft.com/office/drawing/2014/main" id="{76BDD4E8-D4AA-F14E-AA3A-38CC64073096}"/>
              </a:ext>
            </a:extLst>
          </p:cNvPr>
          <p:cNvPicPr>
            <a:picLocks noChangeAspect="1"/>
          </p:cNvPicPr>
          <p:nvPr/>
        </p:nvPicPr>
        <p:blipFill>
          <a:blip r:embed="rId9"/>
          <a:stretch>
            <a:fillRect/>
          </a:stretch>
        </p:blipFill>
        <p:spPr>
          <a:xfrm>
            <a:off x="345779" y="3391249"/>
            <a:ext cx="888426" cy="1110533"/>
          </a:xfrm>
          <a:prstGeom prst="rect">
            <a:avLst/>
          </a:prstGeom>
        </p:spPr>
      </p:pic>
      <p:sp>
        <p:nvSpPr>
          <p:cNvPr id="70" name="文字方塊 69">
            <a:extLst>
              <a:ext uri="{FF2B5EF4-FFF2-40B4-BE49-F238E27FC236}">
                <a16:creationId xmlns:a16="http://schemas.microsoft.com/office/drawing/2014/main" id="{DD9E9959-3B6A-2344-9C88-62D6BBC28E0D}"/>
              </a:ext>
            </a:extLst>
          </p:cNvPr>
          <p:cNvSpPr txBox="1"/>
          <p:nvPr/>
        </p:nvSpPr>
        <p:spPr>
          <a:xfrm>
            <a:off x="287291" y="4534792"/>
            <a:ext cx="1005404" cy="338554"/>
          </a:xfrm>
          <a:prstGeom prst="rect">
            <a:avLst/>
          </a:prstGeom>
          <a:noFill/>
        </p:spPr>
        <p:txBody>
          <a:bodyPr wrap="none" rtlCol="0">
            <a:spAutoFit/>
          </a:bodyPr>
          <a:lstStyle/>
          <a:p>
            <a:pPr algn="ctr"/>
            <a:r>
              <a:rPr kumimoji="1" lang="en-US" altLang="zh-TW" dirty="0"/>
              <a:t>(#262_	0)</a:t>
            </a:r>
            <a:endParaRPr kumimoji="1" lang="zh-TW" altLang="en-US" dirty="0"/>
          </a:p>
        </p:txBody>
      </p:sp>
      <p:pic>
        <p:nvPicPr>
          <p:cNvPr id="12" name="圖片 11">
            <a:extLst>
              <a:ext uri="{FF2B5EF4-FFF2-40B4-BE49-F238E27FC236}">
                <a16:creationId xmlns:a16="http://schemas.microsoft.com/office/drawing/2014/main" id="{B27C7D34-7E04-7E4B-B2F8-A7BA4071B0C2}"/>
              </a:ext>
            </a:extLst>
          </p:cNvPr>
          <p:cNvPicPr>
            <a:picLocks noChangeAspect="1"/>
          </p:cNvPicPr>
          <p:nvPr/>
        </p:nvPicPr>
        <p:blipFill>
          <a:blip r:embed="rId10"/>
          <a:stretch>
            <a:fillRect/>
          </a:stretch>
        </p:blipFill>
        <p:spPr>
          <a:xfrm>
            <a:off x="2111743" y="3391248"/>
            <a:ext cx="959101" cy="1110533"/>
          </a:xfrm>
          <a:prstGeom prst="rect">
            <a:avLst/>
          </a:prstGeom>
          <a:ln w="28575">
            <a:solidFill>
              <a:srgbClr val="C00000"/>
            </a:solidFill>
          </a:ln>
        </p:spPr>
      </p:pic>
      <p:sp>
        <p:nvSpPr>
          <p:cNvPr id="71" name="文字方塊 70">
            <a:extLst>
              <a:ext uri="{FF2B5EF4-FFF2-40B4-BE49-F238E27FC236}">
                <a16:creationId xmlns:a16="http://schemas.microsoft.com/office/drawing/2014/main" id="{8BA19B7A-52E5-8E4B-84CA-2B55BA895FA4}"/>
              </a:ext>
            </a:extLst>
          </p:cNvPr>
          <p:cNvSpPr txBox="1"/>
          <p:nvPr/>
        </p:nvSpPr>
        <p:spPr>
          <a:xfrm>
            <a:off x="2088592" y="4534792"/>
            <a:ext cx="1005404" cy="338554"/>
          </a:xfrm>
          <a:prstGeom prst="rect">
            <a:avLst/>
          </a:prstGeom>
          <a:noFill/>
        </p:spPr>
        <p:txBody>
          <a:bodyPr wrap="none" rtlCol="0">
            <a:spAutoFit/>
          </a:bodyPr>
          <a:lstStyle/>
          <a:p>
            <a:pPr algn="ctr"/>
            <a:r>
              <a:rPr kumimoji="1" lang="en-US" altLang="zh-TW" dirty="0"/>
              <a:t>(#182_1)</a:t>
            </a:r>
            <a:endParaRPr kumimoji="1" lang="zh-TW" altLang="en-US" dirty="0"/>
          </a:p>
        </p:txBody>
      </p:sp>
      <p:pic>
        <p:nvPicPr>
          <p:cNvPr id="13" name="圖片 12">
            <a:extLst>
              <a:ext uri="{FF2B5EF4-FFF2-40B4-BE49-F238E27FC236}">
                <a16:creationId xmlns:a16="http://schemas.microsoft.com/office/drawing/2014/main" id="{E04310EC-D68B-8C4E-B7ED-7C1F5DBFC670}"/>
              </a:ext>
            </a:extLst>
          </p:cNvPr>
          <p:cNvPicPr>
            <a:picLocks noChangeAspect="1"/>
          </p:cNvPicPr>
          <p:nvPr/>
        </p:nvPicPr>
        <p:blipFill>
          <a:blip r:embed="rId11"/>
          <a:stretch>
            <a:fillRect/>
          </a:stretch>
        </p:blipFill>
        <p:spPr>
          <a:xfrm>
            <a:off x="3481299" y="3391247"/>
            <a:ext cx="887108" cy="1110533"/>
          </a:xfrm>
          <a:prstGeom prst="rect">
            <a:avLst/>
          </a:prstGeom>
          <a:ln w="28575">
            <a:solidFill>
              <a:srgbClr val="C00000"/>
            </a:solidFill>
          </a:ln>
        </p:spPr>
      </p:pic>
      <p:sp>
        <p:nvSpPr>
          <p:cNvPr id="72" name="文字方塊 71">
            <a:extLst>
              <a:ext uri="{FF2B5EF4-FFF2-40B4-BE49-F238E27FC236}">
                <a16:creationId xmlns:a16="http://schemas.microsoft.com/office/drawing/2014/main" id="{03219D6F-0F42-2345-B988-B5102CE40CB7}"/>
              </a:ext>
            </a:extLst>
          </p:cNvPr>
          <p:cNvSpPr txBox="1"/>
          <p:nvPr/>
        </p:nvSpPr>
        <p:spPr>
          <a:xfrm>
            <a:off x="3460942" y="4529668"/>
            <a:ext cx="1005404" cy="338554"/>
          </a:xfrm>
          <a:prstGeom prst="rect">
            <a:avLst/>
          </a:prstGeom>
          <a:noFill/>
        </p:spPr>
        <p:txBody>
          <a:bodyPr wrap="none" rtlCol="0">
            <a:spAutoFit/>
          </a:bodyPr>
          <a:lstStyle/>
          <a:p>
            <a:pPr algn="ctr"/>
            <a:r>
              <a:rPr kumimoji="1" lang="en-US" altLang="zh-TW" dirty="0"/>
              <a:t>(#295_2)</a:t>
            </a:r>
            <a:endParaRPr kumimoji="1" lang="zh-TW" altLang="en-US" dirty="0"/>
          </a:p>
        </p:txBody>
      </p:sp>
      <p:pic>
        <p:nvPicPr>
          <p:cNvPr id="14" name="圖片 13">
            <a:extLst>
              <a:ext uri="{FF2B5EF4-FFF2-40B4-BE49-F238E27FC236}">
                <a16:creationId xmlns:a16="http://schemas.microsoft.com/office/drawing/2014/main" id="{BD7729C0-3121-DE43-8C99-86B1A189FEC7}"/>
              </a:ext>
            </a:extLst>
          </p:cNvPr>
          <p:cNvPicPr>
            <a:picLocks noChangeAspect="1"/>
          </p:cNvPicPr>
          <p:nvPr/>
        </p:nvPicPr>
        <p:blipFill>
          <a:blip r:embed="rId12"/>
          <a:stretch>
            <a:fillRect/>
          </a:stretch>
        </p:blipFill>
        <p:spPr>
          <a:xfrm>
            <a:off x="4778863" y="3397447"/>
            <a:ext cx="936282" cy="1104333"/>
          </a:xfrm>
          <a:prstGeom prst="rect">
            <a:avLst/>
          </a:prstGeom>
          <a:ln w="28575">
            <a:solidFill>
              <a:srgbClr val="00CC00"/>
            </a:solidFill>
          </a:ln>
        </p:spPr>
      </p:pic>
      <p:sp>
        <p:nvSpPr>
          <p:cNvPr id="73" name="文字方塊 72">
            <a:extLst>
              <a:ext uri="{FF2B5EF4-FFF2-40B4-BE49-F238E27FC236}">
                <a16:creationId xmlns:a16="http://schemas.microsoft.com/office/drawing/2014/main" id="{F3981F96-5BE8-0448-A376-0C5F4991004E}"/>
              </a:ext>
            </a:extLst>
          </p:cNvPr>
          <p:cNvSpPr txBox="1"/>
          <p:nvPr/>
        </p:nvSpPr>
        <p:spPr>
          <a:xfrm>
            <a:off x="4744302" y="4501780"/>
            <a:ext cx="1005404" cy="338554"/>
          </a:xfrm>
          <a:prstGeom prst="rect">
            <a:avLst/>
          </a:prstGeom>
          <a:noFill/>
        </p:spPr>
        <p:txBody>
          <a:bodyPr wrap="none" rtlCol="0">
            <a:spAutoFit/>
          </a:bodyPr>
          <a:lstStyle/>
          <a:p>
            <a:pPr algn="ctr"/>
            <a:r>
              <a:rPr kumimoji="1" lang="en-US" altLang="zh-TW" dirty="0"/>
              <a:t>(#262_2)</a:t>
            </a:r>
            <a:endParaRPr kumimoji="1" lang="zh-TW" altLang="en-US" dirty="0"/>
          </a:p>
        </p:txBody>
      </p:sp>
      <p:pic>
        <p:nvPicPr>
          <p:cNvPr id="15" name="圖片 14">
            <a:extLst>
              <a:ext uri="{FF2B5EF4-FFF2-40B4-BE49-F238E27FC236}">
                <a16:creationId xmlns:a16="http://schemas.microsoft.com/office/drawing/2014/main" id="{5B0AFE94-A2AB-0A43-B692-2CBCCE28CF9D}"/>
              </a:ext>
            </a:extLst>
          </p:cNvPr>
          <p:cNvPicPr>
            <a:picLocks noChangeAspect="1"/>
          </p:cNvPicPr>
          <p:nvPr/>
        </p:nvPicPr>
        <p:blipFill>
          <a:blip r:embed="rId13"/>
          <a:stretch>
            <a:fillRect/>
          </a:stretch>
        </p:blipFill>
        <p:spPr>
          <a:xfrm>
            <a:off x="6118133" y="3391246"/>
            <a:ext cx="899827" cy="1104333"/>
          </a:xfrm>
          <a:prstGeom prst="rect">
            <a:avLst/>
          </a:prstGeom>
          <a:ln w="28575">
            <a:solidFill>
              <a:srgbClr val="C00000"/>
            </a:solidFill>
          </a:ln>
        </p:spPr>
      </p:pic>
      <p:sp>
        <p:nvSpPr>
          <p:cNvPr id="74" name="文字方塊 73">
            <a:extLst>
              <a:ext uri="{FF2B5EF4-FFF2-40B4-BE49-F238E27FC236}">
                <a16:creationId xmlns:a16="http://schemas.microsoft.com/office/drawing/2014/main" id="{88DB43A9-4475-A14D-A6B5-65D1774F8DFC}"/>
              </a:ext>
            </a:extLst>
          </p:cNvPr>
          <p:cNvSpPr txBox="1"/>
          <p:nvPr/>
        </p:nvSpPr>
        <p:spPr>
          <a:xfrm>
            <a:off x="6065345" y="4529668"/>
            <a:ext cx="1005404" cy="338554"/>
          </a:xfrm>
          <a:prstGeom prst="rect">
            <a:avLst/>
          </a:prstGeom>
          <a:noFill/>
        </p:spPr>
        <p:txBody>
          <a:bodyPr wrap="none" rtlCol="0">
            <a:spAutoFit/>
          </a:bodyPr>
          <a:lstStyle/>
          <a:p>
            <a:pPr algn="ctr"/>
            <a:r>
              <a:rPr kumimoji="1" lang="en-US" altLang="zh-TW" dirty="0"/>
              <a:t>(#244_1)</a:t>
            </a:r>
            <a:endParaRPr kumimoji="1" lang="zh-TW" altLang="en-US" dirty="0"/>
          </a:p>
        </p:txBody>
      </p:sp>
      <p:pic>
        <p:nvPicPr>
          <p:cNvPr id="16" name="圖片 15">
            <a:extLst>
              <a:ext uri="{FF2B5EF4-FFF2-40B4-BE49-F238E27FC236}">
                <a16:creationId xmlns:a16="http://schemas.microsoft.com/office/drawing/2014/main" id="{67D1AA08-FF9F-9C48-A219-4DB86485FF34}"/>
              </a:ext>
            </a:extLst>
          </p:cNvPr>
          <p:cNvPicPr>
            <a:picLocks noChangeAspect="1"/>
          </p:cNvPicPr>
          <p:nvPr/>
        </p:nvPicPr>
        <p:blipFill>
          <a:blip r:embed="rId14"/>
          <a:stretch>
            <a:fillRect/>
          </a:stretch>
        </p:blipFill>
        <p:spPr>
          <a:xfrm>
            <a:off x="7383328" y="3391246"/>
            <a:ext cx="957088" cy="1104332"/>
          </a:xfrm>
          <a:prstGeom prst="rect">
            <a:avLst/>
          </a:prstGeom>
          <a:ln w="28575">
            <a:solidFill>
              <a:srgbClr val="00CC00"/>
            </a:solidFill>
          </a:ln>
        </p:spPr>
      </p:pic>
      <p:sp>
        <p:nvSpPr>
          <p:cNvPr id="75" name="文字方塊 74">
            <a:extLst>
              <a:ext uri="{FF2B5EF4-FFF2-40B4-BE49-F238E27FC236}">
                <a16:creationId xmlns:a16="http://schemas.microsoft.com/office/drawing/2014/main" id="{57FE376F-B57C-0944-B9BD-048368BB9E44}"/>
              </a:ext>
            </a:extLst>
          </p:cNvPr>
          <p:cNvSpPr txBox="1"/>
          <p:nvPr/>
        </p:nvSpPr>
        <p:spPr>
          <a:xfrm>
            <a:off x="7359171" y="4501780"/>
            <a:ext cx="1005404" cy="338554"/>
          </a:xfrm>
          <a:prstGeom prst="rect">
            <a:avLst/>
          </a:prstGeom>
          <a:noFill/>
        </p:spPr>
        <p:txBody>
          <a:bodyPr wrap="none" rtlCol="0">
            <a:spAutoFit/>
          </a:bodyPr>
          <a:lstStyle/>
          <a:p>
            <a:pPr algn="ctr"/>
            <a:r>
              <a:rPr kumimoji="1" lang="en-US" altLang="zh-TW" dirty="0"/>
              <a:t>(#262_1)</a:t>
            </a:r>
            <a:endParaRPr kumimoji="1" lang="zh-TW" altLang="en-US" dirty="0"/>
          </a:p>
        </p:txBody>
      </p:sp>
      <p:sp>
        <p:nvSpPr>
          <p:cNvPr id="76" name="文字方塊 75">
            <a:extLst>
              <a:ext uri="{FF2B5EF4-FFF2-40B4-BE49-F238E27FC236}">
                <a16:creationId xmlns:a16="http://schemas.microsoft.com/office/drawing/2014/main" id="{DCE815D2-38D8-BA4B-A1CA-D9BC2DF1F38B}"/>
              </a:ext>
            </a:extLst>
          </p:cNvPr>
          <p:cNvSpPr txBox="1"/>
          <p:nvPr/>
        </p:nvSpPr>
        <p:spPr>
          <a:xfrm>
            <a:off x="254827" y="6124061"/>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7" name="圖片 26">
            <a:extLst>
              <a:ext uri="{FF2B5EF4-FFF2-40B4-BE49-F238E27FC236}">
                <a16:creationId xmlns:a16="http://schemas.microsoft.com/office/drawing/2014/main" id="{2BDAE495-7E99-4440-BDCB-63BD0D76C8AD}"/>
              </a:ext>
            </a:extLst>
          </p:cNvPr>
          <p:cNvPicPr>
            <a:picLocks noChangeAspect="1"/>
          </p:cNvPicPr>
          <p:nvPr/>
        </p:nvPicPr>
        <p:blipFill>
          <a:blip r:embed="rId15"/>
          <a:stretch>
            <a:fillRect/>
          </a:stretch>
        </p:blipFill>
        <p:spPr>
          <a:xfrm>
            <a:off x="345779" y="5061812"/>
            <a:ext cx="888426" cy="1062249"/>
          </a:xfrm>
          <a:prstGeom prst="rect">
            <a:avLst/>
          </a:prstGeom>
        </p:spPr>
      </p:pic>
      <p:pic>
        <p:nvPicPr>
          <p:cNvPr id="28" name="圖片 27">
            <a:extLst>
              <a:ext uri="{FF2B5EF4-FFF2-40B4-BE49-F238E27FC236}">
                <a16:creationId xmlns:a16="http://schemas.microsoft.com/office/drawing/2014/main" id="{F6069C60-CC70-884C-B1B2-6A3CD79B736E}"/>
              </a:ext>
            </a:extLst>
          </p:cNvPr>
          <p:cNvPicPr>
            <a:picLocks noChangeAspect="1"/>
          </p:cNvPicPr>
          <p:nvPr/>
        </p:nvPicPr>
        <p:blipFill>
          <a:blip r:embed="rId16"/>
          <a:stretch>
            <a:fillRect/>
          </a:stretch>
        </p:blipFill>
        <p:spPr>
          <a:xfrm>
            <a:off x="2171668" y="5061812"/>
            <a:ext cx="888425" cy="1085853"/>
          </a:xfrm>
          <a:prstGeom prst="rect">
            <a:avLst/>
          </a:prstGeom>
          <a:ln w="28575">
            <a:solidFill>
              <a:srgbClr val="C00000"/>
            </a:solidFill>
          </a:ln>
        </p:spPr>
      </p:pic>
      <p:sp>
        <p:nvSpPr>
          <p:cNvPr id="77" name="文字方塊 76">
            <a:extLst>
              <a:ext uri="{FF2B5EF4-FFF2-40B4-BE49-F238E27FC236}">
                <a16:creationId xmlns:a16="http://schemas.microsoft.com/office/drawing/2014/main" id="{1AC0CD93-8BA0-8E43-A3D4-4146DF9E9F4C}"/>
              </a:ext>
            </a:extLst>
          </p:cNvPr>
          <p:cNvSpPr txBox="1"/>
          <p:nvPr/>
        </p:nvSpPr>
        <p:spPr>
          <a:xfrm>
            <a:off x="2112916" y="6147665"/>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29" name="圖片 28">
            <a:extLst>
              <a:ext uri="{FF2B5EF4-FFF2-40B4-BE49-F238E27FC236}">
                <a16:creationId xmlns:a16="http://schemas.microsoft.com/office/drawing/2014/main" id="{DC327040-CB30-FA42-8E8C-8393DB1384B6}"/>
              </a:ext>
            </a:extLst>
          </p:cNvPr>
          <p:cNvPicPr>
            <a:picLocks noChangeAspect="1"/>
          </p:cNvPicPr>
          <p:nvPr/>
        </p:nvPicPr>
        <p:blipFill>
          <a:blip r:embed="rId17"/>
          <a:stretch>
            <a:fillRect/>
          </a:stretch>
        </p:blipFill>
        <p:spPr>
          <a:xfrm>
            <a:off x="3491450" y="5064203"/>
            <a:ext cx="891950" cy="1085852"/>
          </a:xfrm>
          <a:prstGeom prst="rect">
            <a:avLst/>
          </a:prstGeom>
          <a:ln w="28575">
            <a:solidFill>
              <a:srgbClr val="00CC00"/>
            </a:solidFill>
          </a:ln>
        </p:spPr>
      </p:pic>
      <p:sp>
        <p:nvSpPr>
          <p:cNvPr id="78" name="文字方塊 77">
            <a:extLst>
              <a:ext uri="{FF2B5EF4-FFF2-40B4-BE49-F238E27FC236}">
                <a16:creationId xmlns:a16="http://schemas.microsoft.com/office/drawing/2014/main" id="{CFB5B83B-B3B4-064A-A1DE-963089A3BE23}"/>
              </a:ext>
            </a:extLst>
          </p:cNvPr>
          <p:cNvSpPr txBox="1"/>
          <p:nvPr/>
        </p:nvSpPr>
        <p:spPr>
          <a:xfrm>
            <a:off x="3421227" y="6147665"/>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1" name="圖片 30">
            <a:extLst>
              <a:ext uri="{FF2B5EF4-FFF2-40B4-BE49-F238E27FC236}">
                <a16:creationId xmlns:a16="http://schemas.microsoft.com/office/drawing/2014/main" id="{5FD191E2-11B4-3449-BAAA-3A1E3E689EB1}"/>
              </a:ext>
            </a:extLst>
          </p:cNvPr>
          <p:cNvPicPr>
            <a:picLocks noChangeAspect="1"/>
          </p:cNvPicPr>
          <p:nvPr/>
        </p:nvPicPr>
        <p:blipFill>
          <a:blip r:embed="rId18"/>
          <a:stretch>
            <a:fillRect/>
          </a:stretch>
        </p:blipFill>
        <p:spPr>
          <a:xfrm>
            <a:off x="4814757" y="5060224"/>
            <a:ext cx="969511" cy="1085852"/>
          </a:xfrm>
          <a:prstGeom prst="rect">
            <a:avLst/>
          </a:prstGeom>
          <a:ln w="28575">
            <a:solidFill>
              <a:srgbClr val="C00000"/>
            </a:solidFill>
          </a:ln>
        </p:spPr>
      </p:pic>
      <p:sp>
        <p:nvSpPr>
          <p:cNvPr id="79" name="文字方塊 78">
            <a:extLst>
              <a:ext uri="{FF2B5EF4-FFF2-40B4-BE49-F238E27FC236}">
                <a16:creationId xmlns:a16="http://schemas.microsoft.com/office/drawing/2014/main" id="{7ED682B0-CFE0-2244-BE5B-1DD9472D1718}"/>
              </a:ext>
            </a:extLst>
          </p:cNvPr>
          <p:cNvSpPr txBox="1"/>
          <p:nvPr/>
        </p:nvSpPr>
        <p:spPr>
          <a:xfrm>
            <a:off x="4778864" y="6146076"/>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2" name="圖片 31">
            <a:extLst>
              <a:ext uri="{FF2B5EF4-FFF2-40B4-BE49-F238E27FC236}">
                <a16:creationId xmlns:a16="http://schemas.microsoft.com/office/drawing/2014/main" id="{8C1EC7E8-A331-7944-AA38-C9EAC1157AC3}"/>
              </a:ext>
            </a:extLst>
          </p:cNvPr>
          <p:cNvPicPr>
            <a:picLocks noChangeAspect="1"/>
          </p:cNvPicPr>
          <p:nvPr/>
        </p:nvPicPr>
        <p:blipFill>
          <a:blip r:embed="rId19"/>
          <a:stretch>
            <a:fillRect/>
          </a:stretch>
        </p:blipFill>
        <p:spPr>
          <a:xfrm>
            <a:off x="6125734" y="5063588"/>
            <a:ext cx="930730" cy="1085852"/>
          </a:xfrm>
          <a:prstGeom prst="rect">
            <a:avLst/>
          </a:prstGeom>
          <a:ln w="28575">
            <a:solidFill>
              <a:srgbClr val="C00000"/>
            </a:solidFill>
          </a:ln>
        </p:spPr>
      </p:pic>
      <p:sp>
        <p:nvSpPr>
          <p:cNvPr id="80" name="文字方塊 79">
            <a:extLst>
              <a:ext uri="{FF2B5EF4-FFF2-40B4-BE49-F238E27FC236}">
                <a16:creationId xmlns:a16="http://schemas.microsoft.com/office/drawing/2014/main" id="{E6C3B067-CD21-0C46-83B2-EAC492B6CDC1}"/>
              </a:ext>
            </a:extLst>
          </p:cNvPr>
          <p:cNvSpPr txBox="1"/>
          <p:nvPr/>
        </p:nvSpPr>
        <p:spPr>
          <a:xfrm>
            <a:off x="6070196" y="6146076"/>
            <a:ext cx="1005404" cy="338554"/>
          </a:xfrm>
          <a:prstGeom prst="rect">
            <a:avLst/>
          </a:prstGeom>
          <a:noFill/>
        </p:spPr>
        <p:txBody>
          <a:bodyPr wrap="none" rtlCol="0">
            <a:spAutoFit/>
          </a:bodyPr>
          <a:lstStyle/>
          <a:p>
            <a:pPr algn="ctr"/>
            <a:r>
              <a:rPr kumimoji="1" lang="en-US" altLang="zh-TW" dirty="0"/>
              <a:t>(#084_2)</a:t>
            </a:r>
            <a:endParaRPr kumimoji="1" lang="zh-TW" altLang="en-US" dirty="0"/>
          </a:p>
        </p:txBody>
      </p:sp>
      <p:pic>
        <p:nvPicPr>
          <p:cNvPr id="33" name="圖片 32">
            <a:extLst>
              <a:ext uri="{FF2B5EF4-FFF2-40B4-BE49-F238E27FC236}">
                <a16:creationId xmlns:a16="http://schemas.microsoft.com/office/drawing/2014/main" id="{07781460-881A-0545-9565-852918F156AE}"/>
              </a:ext>
            </a:extLst>
          </p:cNvPr>
          <p:cNvPicPr>
            <a:picLocks noChangeAspect="1"/>
          </p:cNvPicPr>
          <p:nvPr/>
        </p:nvPicPr>
        <p:blipFill>
          <a:blip r:embed="rId20"/>
          <a:stretch>
            <a:fillRect/>
          </a:stretch>
        </p:blipFill>
        <p:spPr>
          <a:xfrm>
            <a:off x="7397930" y="5064921"/>
            <a:ext cx="944016" cy="1059140"/>
          </a:xfrm>
          <a:prstGeom prst="rect">
            <a:avLst/>
          </a:prstGeom>
          <a:ln w="28575">
            <a:solidFill>
              <a:srgbClr val="C00000"/>
            </a:solidFill>
          </a:ln>
        </p:spPr>
      </p:pic>
      <p:sp>
        <p:nvSpPr>
          <p:cNvPr id="81" name="文字方塊 80">
            <a:extLst>
              <a:ext uri="{FF2B5EF4-FFF2-40B4-BE49-F238E27FC236}">
                <a16:creationId xmlns:a16="http://schemas.microsoft.com/office/drawing/2014/main" id="{42341588-804B-D740-8F58-5D18F01EDC21}"/>
              </a:ext>
            </a:extLst>
          </p:cNvPr>
          <p:cNvSpPr txBox="1"/>
          <p:nvPr/>
        </p:nvSpPr>
        <p:spPr>
          <a:xfrm>
            <a:off x="7359171" y="6124061"/>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spTree>
    <p:extLst>
      <p:ext uri="{BB962C8B-B14F-4D97-AF65-F5344CB8AC3E}">
        <p14:creationId xmlns:p14="http://schemas.microsoft.com/office/powerpoint/2010/main" val="1661228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 (w/o mean, alignment)</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5" name="文字方塊 34">
            <a:extLst>
              <a:ext uri="{FF2B5EF4-FFF2-40B4-BE49-F238E27FC236}">
                <a16:creationId xmlns:a16="http://schemas.microsoft.com/office/drawing/2014/main" id="{430B0AC4-9284-1141-B244-ADCF09FE7D42}"/>
              </a:ext>
            </a:extLst>
          </p:cNvPr>
          <p:cNvSpPr txBox="1"/>
          <p:nvPr/>
        </p:nvSpPr>
        <p:spPr>
          <a:xfrm>
            <a:off x="262456" y="2757139"/>
            <a:ext cx="990144" cy="338554"/>
          </a:xfrm>
          <a:prstGeom prst="rect">
            <a:avLst/>
          </a:prstGeom>
          <a:noFill/>
        </p:spPr>
        <p:txBody>
          <a:bodyPr wrap="none" rtlCol="0">
            <a:spAutoFit/>
          </a:bodyPr>
          <a:lstStyle/>
          <a:p>
            <a:pPr algn="ctr"/>
            <a:r>
              <a:rPr kumimoji="1" lang="en-US" altLang="zh-TW" dirty="0"/>
              <a:t>(#118_2)</a:t>
            </a:r>
            <a:endParaRPr kumimoji="1" lang="zh-TW" altLang="en-US" dirty="0"/>
          </a:p>
        </p:txBody>
      </p:sp>
      <p:sp>
        <p:nvSpPr>
          <p:cNvPr id="37" name="文字方塊 36">
            <a:extLst>
              <a:ext uri="{FF2B5EF4-FFF2-40B4-BE49-F238E27FC236}">
                <a16:creationId xmlns:a16="http://schemas.microsoft.com/office/drawing/2014/main" id="{196F23A0-C00C-1441-AAB8-3C7F9DD84645}"/>
              </a:ext>
            </a:extLst>
          </p:cNvPr>
          <p:cNvSpPr txBox="1"/>
          <p:nvPr/>
        </p:nvSpPr>
        <p:spPr>
          <a:xfrm>
            <a:off x="259563" y="4284341"/>
            <a:ext cx="1005404" cy="338554"/>
          </a:xfrm>
          <a:prstGeom prst="rect">
            <a:avLst/>
          </a:prstGeom>
          <a:noFill/>
        </p:spPr>
        <p:txBody>
          <a:bodyPr wrap="none" rtlCol="0">
            <a:spAutoFit/>
          </a:bodyPr>
          <a:lstStyle/>
          <a:p>
            <a:pPr algn="ctr"/>
            <a:r>
              <a:rPr kumimoji="1" lang="en-US" altLang="zh-TW" dirty="0"/>
              <a:t>(#143_2)</a:t>
            </a:r>
            <a:endParaRPr kumimoji="1" lang="zh-TW" altLang="en-US" dirty="0"/>
          </a:p>
        </p:txBody>
      </p:sp>
      <p:sp>
        <p:nvSpPr>
          <p:cNvPr id="40" name="文字方塊 39">
            <a:extLst>
              <a:ext uri="{FF2B5EF4-FFF2-40B4-BE49-F238E27FC236}">
                <a16:creationId xmlns:a16="http://schemas.microsoft.com/office/drawing/2014/main" id="{E2364A00-B3CF-6A43-9922-7C6A0B8DD6BC}"/>
              </a:ext>
            </a:extLst>
          </p:cNvPr>
          <p:cNvSpPr txBox="1"/>
          <p:nvPr/>
        </p:nvSpPr>
        <p:spPr>
          <a:xfrm>
            <a:off x="2129300" y="4298424"/>
            <a:ext cx="1005404" cy="338554"/>
          </a:xfrm>
          <a:prstGeom prst="rect">
            <a:avLst/>
          </a:prstGeom>
          <a:noFill/>
        </p:spPr>
        <p:txBody>
          <a:bodyPr wrap="none" rtlCol="0">
            <a:spAutoFit/>
          </a:bodyPr>
          <a:lstStyle/>
          <a:p>
            <a:pPr algn="ctr"/>
            <a:r>
              <a:rPr lang="en-US" altLang="zh-TW" dirty="0"/>
              <a:t>(#258_1)</a:t>
            </a:r>
            <a:endParaRPr kumimoji="1" lang="zh-TW" altLang="en-US" dirty="0"/>
          </a:p>
        </p:txBody>
      </p:sp>
      <p:sp>
        <p:nvSpPr>
          <p:cNvPr id="41" name="文字方塊 40">
            <a:extLst>
              <a:ext uri="{FF2B5EF4-FFF2-40B4-BE49-F238E27FC236}">
                <a16:creationId xmlns:a16="http://schemas.microsoft.com/office/drawing/2014/main" id="{911070EE-2F56-7743-AE5C-4E87566D6028}"/>
              </a:ext>
            </a:extLst>
          </p:cNvPr>
          <p:cNvSpPr txBox="1"/>
          <p:nvPr/>
        </p:nvSpPr>
        <p:spPr>
          <a:xfrm>
            <a:off x="4721568" y="4341574"/>
            <a:ext cx="1005404" cy="338554"/>
          </a:xfrm>
          <a:prstGeom prst="rect">
            <a:avLst/>
          </a:prstGeom>
          <a:noFill/>
        </p:spPr>
        <p:txBody>
          <a:bodyPr wrap="none" rtlCol="0">
            <a:spAutoFit/>
          </a:bodyPr>
          <a:lstStyle/>
          <a:p>
            <a:pPr algn="ctr"/>
            <a:r>
              <a:rPr lang="en-US" altLang="zh-TW" dirty="0"/>
              <a:t>(#258_0)</a:t>
            </a:r>
            <a:endParaRPr kumimoji="1" lang="zh-TW" altLang="en-US" dirty="0"/>
          </a:p>
        </p:txBody>
      </p:sp>
      <p:pic>
        <p:nvPicPr>
          <p:cNvPr id="2" name="圖片 1">
            <a:extLst>
              <a:ext uri="{FF2B5EF4-FFF2-40B4-BE49-F238E27FC236}">
                <a16:creationId xmlns:a16="http://schemas.microsoft.com/office/drawing/2014/main" id="{4FE5AAEC-F78A-844F-B30D-8AF8A385B1C5}"/>
              </a:ext>
            </a:extLst>
          </p:cNvPr>
          <p:cNvPicPr>
            <a:picLocks noChangeAspect="1"/>
          </p:cNvPicPr>
          <p:nvPr/>
        </p:nvPicPr>
        <p:blipFill>
          <a:blip r:embed="rId3"/>
          <a:stretch>
            <a:fillRect/>
          </a:stretch>
        </p:blipFill>
        <p:spPr>
          <a:xfrm>
            <a:off x="345779" y="1623493"/>
            <a:ext cx="888426" cy="1125340"/>
          </a:xfrm>
          <a:prstGeom prst="rect">
            <a:avLst/>
          </a:prstGeom>
        </p:spPr>
      </p:pic>
      <p:pic>
        <p:nvPicPr>
          <p:cNvPr id="11" name="圖片 10">
            <a:extLst>
              <a:ext uri="{FF2B5EF4-FFF2-40B4-BE49-F238E27FC236}">
                <a16:creationId xmlns:a16="http://schemas.microsoft.com/office/drawing/2014/main" id="{884A298E-39DC-D34A-95FE-1A7F14E9E7A8}"/>
              </a:ext>
            </a:extLst>
          </p:cNvPr>
          <p:cNvPicPr>
            <a:picLocks noChangeAspect="1"/>
          </p:cNvPicPr>
          <p:nvPr/>
        </p:nvPicPr>
        <p:blipFill>
          <a:blip r:embed="rId4"/>
          <a:stretch>
            <a:fillRect/>
          </a:stretch>
        </p:blipFill>
        <p:spPr>
          <a:xfrm flipH="1">
            <a:off x="2171404" y="1617822"/>
            <a:ext cx="888426" cy="1125340"/>
          </a:xfrm>
          <a:prstGeom prst="rect">
            <a:avLst/>
          </a:prstGeom>
          <a:ln w="28575">
            <a:solidFill>
              <a:srgbClr val="C00000"/>
            </a:solidFill>
          </a:ln>
        </p:spPr>
      </p:pic>
      <p:sp>
        <p:nvSpPr>
          <p:cNvPr id="17" name="文字方塊 16">
            <a:extLst>
              <a:ext uri="{FF2B5EF4-FFF2-40B4-BE49-F238E27FC236}">
                <a16:creationId xmlns:a16="http://schemas.microsoft.com/office/drawing/2014/main" id="{D8A13240-F409-6544-B0D0-7AC76B4CBB18}"/>
              </a:ext>
            </a:extLst>
          </p:cNvPr>
          <p:cNvSpPr txBox="1"/>
          <p:nvPr/>
        </p:nvSpPr>
        <p:spPr>
          <a:xfrm>
            <a:off x="2112915" y="2751505"/>
            <a:ext cx="1005404" cy="338554"/>
          </a:xfrm>
          <a:prstGeom prst="rect">
            <a:avLst/>
          </a:prstGeom>
          <a:noFill/>
        </p:spPr>
        <p:txBody>
          <a:bodyPr wrap="none" rtlCol="0">
            <a:spAutoFit/>
          </a:bodyPr>
          <a:lstStyle/>
          <a:p>
            <a:pPr algn="ctr"/>
            <a:r>
              <a:rPr kumimoji="1" lang="en-US" altLang="zh-TW" dirty="0"/>
              <a:t>(#419_0)</a:t>
            </a:r>
            <a:endParaRPr kumimoji="1" lang="zh-TW" altLang="en-US" dirty="0"/>
          </a:p>
        </p:txBody>
      </p:sp>
      <p:pic>
        <p:nvPicPr>
          <p:cNvPr id="13" name="圖片 12">
            <a:extLst>
              <a:ext uri="{FF2B5EF4-FFF2-40B4-BE49-F238E27FC236}">
                <a16:creationId xmlns:a16="http://schemas.microsoft.com/office/drawing/2014/main" id="{A8071B25-3B90-714C-8681-9F8438771190}"/>
              </a:ext>
            </a:extLst>
          </p:cNvPr>
          <p:cNvPicPr>
            <a:picLocks noChangeAspect="1"/>
          </p:cNvPicPr>
          <p:nvPr/>
        </p:nvPicPr>
        <p:blipFill>
          <a:blip r:embed="rId5"/>
          <a:stretch>
            <a:fillRect/>
          </a:stretch>
        </p:blipFill>
        <p:spPr>
          <a:xfrm>
            <a:off x="3491880" y="1626165"/>
            <a:ext cx="864096" cy="1125340"/>
          </a:xfrm>
          <a:prstGeom prst="rect">
            <a:avLst/>
          </a:prstGeom>
          <a:ln w="28575">
            <a:solidFill>
              <a:srgbClr val="C00000"/>
            </a:solidFill>
          </a:ln>
        </p:spPr>
      </p:pic>
      <p:sp>
        <p:nvSpPr>
          <p:cNvPr id="19" name="文字方塊 18">
            <a:extLst>
              <a:ext uri="{FF2B5EF4-FFF2-40B4-BE49-F238E27FC236}">
                <a16:creationId xmlns:a16="http://schemas.microsoft.com/office/drawing/2014/main" id="{3E03464F-1953-3A43-8058-5BC73BA1EEDD}"/>
              </a:ext>
            </a:extLst>
          </p:cNvPr>
          <p:cNvSpPr txBox="1"/>
          <p:nvPr/>
        </p:nvSpPr>
        <p:spPr>
          <a:xfrm>
            <a:off x="3428857" y="2751505"/>
            <a:ext cx="990144" cy="338554"/>
          </a:xfrm>
          <a:prstGeom prst="rect">
            <a:avLst/>
          </a:prstGeom>
          <a:noFill/>
        </p:spPr>
        <p:txBody>
          <a:bodyPr wrap="none" rtlCol="0">
            <a:spAutoFit/>
          </a:bodyPr>
          <a:lstStyle/>
          <a:p>
            <a:pPr algn="ctr"/>
            <a:r>
              <a:rPr kumimoji="1" lang="en-US" altLang="zh-TW" dirty="0"/>
              <a:t>(#115_3)</a:t>
            </a:r>
            <a:endParaRPr kumimoji="1" lang="zh-TW" altLang="en-US" dirty="0"/>
          </a:p>
        </p:txBody>
      </p:sp>
      <p:pic>
        <p:nvPicPr>
          <p:cNvPr id="14" name="圖片 13">
            <a:extLst>
              <a:ext uri="{FF2B5EF4-FFF2-40B4-BE49-F238E27FC236}">
                <a16:creationId xmlns:a16="http://schemas.microsoft.com/office/drawing/2014/main" id="{73127E67-726A-104F-ABD4-56B13770225B}"/>
              </a:ext>
            </a:extLst>
          </p:cNvPr>
          <p:cNvPicPr>
            <a:picLocks noChangeAspect="1"/>
          </p:cNvPicPr>
          <p:nvPr/>
        </p:nvPicPr>
        <p:blipFill>
          <a:blip r:embed="rId6"/>
          <a:stretch>
            <a:fillRect/>
          </a:stretch>
        </p:blipFill>
        <p:spPr>
          <a:xfrm>
            <a:off x="4788026" y="1626165"/>
            <a:ext cx="868775" cy="1116997"/>
          </a:xfrm>
          <a:prstGeom prst="rect">
            <a:avLst/>
          </a:prstGeom>
          <a:ln w="28575">
            <a:solidFill>
              <a:srgbClr val="00CC00"/>
            </a:solidFill>
          </a:ln>
        </p:spPr>
      </p:pic>
      <p:sp>
        <p:nvSpPr>
          <p:cNvPr id="21" name="文字方塊 20">
            <a:extLst>
              <a:ext uri="{FF2B5EF4-FFF2-40B4-BE49-F238E27FC236}">
                <a16:creationId xmlns:a16="http://schemas.microsoft.com/office/drawing/2014/main" id="{613703A7-7324-0A44-8715-FCDA6C9AB52F}"/>
              </a:ext>
            </a:extLst>
          </p:cNvPr>
          <p:cNvSpPr txBox="1"/>
          <p:nvPr/>
        </p:nvSpPr>
        <p:spPr>
          <a:xfrm>
            <a:off x="4725001" y="2759812"/>
            <a:ext cx="990144" cy="338554"/>
          </a:xfrm>
          <a:prstGeom prst="rect">
            <a:avLst/>
          </a:prstGeom>
          <a:noFill/>
        </p:spPr>
        <p:txBody>
          <a:bodyPr wrap="none" rtlCol="0">
            <a:spAutoFit/>
          </a:bodyPr>
          <a:lstStyle/>
          <a:p>
            <a:pPr algn="ctr"/>
            <a:r>
              <a:rPr kumimoji="1" lang="en-US" altLang="zh-TW" dirty="0"/>
              <a:t>(#118_1)</a:t>
            </a:r>
            <a:endParaRPr kumimoji="1" lang="zh-TW" altLang="en-US" dirty="0"/>
          </a:p>
        </p:txBody>
      </p:sp>
      <p:pic>
        <p:nvPicPr>
          <p:cNvPr id="15" name="圖片 14">
            <a:extLst>
              <a:ext uri="{FF2B5EF4-FFF2-40B4-BE49-F238E27FC236}">
                <a16:creationId xmlns:a16="http://schemas.microsoft.com/office/drawing/2014/main" id="{ADEE5E9E-4C97-2F4E-8F83-85CABF757FBB}"/>
              </a:ext>
            </a:extLst>
          </p:cNvPr>
          <p:cNvPicPr>
            <a:picLocks noChangeAspect="1"/>
          </p:cNvPicPr>
          <p:nvPr/>
        </p:nvPicPr>
        <p:blipFill>
          <a:blip r:embed="rId7"/>
          <a:stretch>
            <a:fillRect/>
          </a:stretch>
        </p:blipFill>
        <p:spPr>
          <a:xfrm>
            <a:off x="6084170" y="1623912"/>
            <a:ext cx="888426" cy="1129846"/>
          </a:xfrm>
          <a:prstGeom prst="rect">
            <a:avLst/>
          </a:prstGeom>
          <a:ln w="28575">
            <a:solidFill>
              <a:srgbClr val="00CC00"/>
            </a:solidFill>
          </a:ln>
        </p:spPr>
      </p:pic>
      <p:sp>
        <p:nvSpPr>
          <p:cNvPr id="23" name="文字方塊 22">
            <a:extLst>
              <a:ext uri="{FF2B5EF4-FFF2-40B4-BE49-F238E27FC236}">
                <a16:creationId xmlns:a16="http://schemas.microsoft.com/office/drawing/2014/main" id="{B9CAD4D6-31A1-2B4C-8637-330981A24736}"/>
              </a:ext>
            </a:extLst>
          </p:cNvPr>
          <p:cNvSpPr txBox="1"/>
          <p:nvPr/>
        </p:nvSpPr>
        <p:spPr>
          <a:xfrm>
            <a:off x="6102568" y="2770046"/>
            <a:ext cx="990144" cy="338554"/>
          </a:xfrm>
          <a:prstGeom prst="rect">
            <a:avLst/>
          </a:prstGeom>
          <a:noFill/>
        </p:spPr>
        <p:txBody>
          <a:bodyPr wrap="none" rtlCol="0">
            <a:spAutoFit/>
          </a:bodyPr>
          <a:lstStyle/>
          <a:p>
            <a:pPr algn="ctr"/>
            <a:r>
              <a:rPr kumimoji="1" lang="en-US" altLang="zh-TW" dirty="0"/>
              <a:t>(#118_4)</a:t>
            </a:r>
            <a:endParaRPr kumimoji="1" lang="zh-TW" altLang="en-US" dirty="0"/>
          </a:p>
        </p:txBody>
      </p:sp>
      <p:pic>
        <p:nvPicPr>
          <p:cNvPr id="16" name="圖片 15">
            <a:extLst>
              <a:ext uri="{FF2B5EF4-FFF2-40B4-BE49-F238E27FC236}">
                <a16:creationId xmlns:a16="http://schemas.microsoft.com/office/drawing/2014/main" id="{B067C394-AE8B-4F46-A996-C2F862307308}"/>
              </a:ext>
            </a:extLst>
          </p:cNvPr>
          <p:cNvPicPr>
            <a:picLocks noChangeAspect="1"/>
          </p:cNvPicPr>
          <p:nvPr/>
        </p:nvPicPr>
        <p:blipFill>
          <a:blip r:embed="rId8"/>
          <a:stretch>
            <a:fillRect/>
          </a:stretch>
        </p:blipFill>
        <p:spPr>
          <a:xfrm>
            <a:off x="7341621" y="1626165"/>
            <a:ext cx="912794" cy="1143881"/>
          </a:xfrm>
          <a:prstGeom prst="rect">
            <a:avLst/>
          </a:prstGeom>
          <a:ln w="28575">
            <a:solidFill>
              <a:srgbClr val="00CC00"/>
            </a:solidFill>
          </a:ln>
        </p:spPr>
      </p:pic>
      <p:sp>
        <p:nvSpPr>
          <p:cNvPr id="25" name="文字方塊 24">
            <a:extLst>
              <a:ext uri="{FF2B5EF4-FFF2-40B4-BE49-F238E27FC236}">
                <a16:creationId xmlns:a16="http://schemas.microsoft.com/office/drawing/2014/main" id="{77A2DCA3-B224-A047-97B6-94BA3FBA5134}"/>
              </a:ext>
            </a:extLst>
          </p:cNvPr>
          <p:cNvSpPr txBox="1"/>
          <p:nvPr/>
        </p:nvSpPr>
        <p:spPr>
          <a:xfrm>
            <a:off x="7302946" y="2760362"/>
            <a:ext cx="990144" cy="338554"/>
          </a:xfrm>
          <a:prstGeom prst="rect">
            <a:avLst/>
          </a:prstGeom>
          <a:noFill/>
        </p:spPr>
        <p:txBody>
          <a:bodyPr wrap="none" rtlCol="0">
            <a:spAutoFit/>
          </a:bodyPr>
          <a:lstStyle/>
          <a:p>
            <a:pPr algn="ctr"/>
            <a:r>
              <a:rPr kumimoji="1" lang="en-US" altLang="zh-TW" dirty="0"/>
              <a:t>(#118_3)</a:t>
            </a:r>
            <a:endParaRPr kumimoji="1" lang="zh-TW" altLang="en-US" dirty="0"/>
          </a:p>
        </p:txBody>
      </p:sp>
      <p:pic>
        <p:nvPicPr>
          <p:cNvPr id="18" name="圖片 17">
            <a:extLst>
              <a:ext uri="{FF2B5EF4-FFF2-40B4-BE49-F238E27FC236}">
                <a16:creationId xmlns:a16="http://schemas.microsoft.com/office/drawing/2014/main" id="{CE671239-7D08-174F-936B-C18FE499A78E}"/>
              </a:ext>
            </a:extLst>
          </p:cNvPr>
          <p:cNvPicPr>
            <a:picLocks noChangeAspect="1"/>
          </p:cNvPicPr>
          <p:nvPr/>
        </p:nvPicPr>
        <p:blipFill>
          <a:blip r:embed="rId9"/>
          <a:stretch>
            <a:fillRect/>
          </a:stretch>
        </p:blipFill>
        <p:spPr>
          <a:xfrm>
            <a:off x="345779" y="3157557"/>
            <a:ext cx="888426" cy="1126784"/>
          </a:xfrm>
          <a:prstGeom prst="rect">
            <a:avLst/>
          </a:prstGeom>
        </p:spPr>
      </p:pic>
      <p:pic>
        <p:nvPicPr>
          <p:cNvPr id="20" name="圖片 19">
            <a:extLst>
              <a:ext uri="{FF2B5EF4-FFF2-40B4-BE49-F238E27FC236}">
                <a16:creationId xmlns:a16="http://schemas.microsoft.com/office/drawing/2014/main" id="{ED7988B7-DCCF-4546-AF00-DCB7D5F0EC09}"/>
              </a:ext>
            </a:extLst>
          </p:cNvPr>
          <p:cNvPicPr>
            <a:picLocks noChangeAspect="1"/>
          </p:cNvPicPr>
          <p:nvPr/>
        </p:nvPicPr>
        <p:blipFill>
          <a:blip r:embed="rId10"/>
          <a:stretch>
            <a:fillRect/>
          </a:stretch>
        </p:blipFill>
        <p:spPr>
          <a:xfrm>
            <a:off x="2172827" y="3157099"/>
            <a:ext cx="887003" cy="1171720"/>
          </a:xfrm>
          <a:prstGeom prst="rect">
            <a:avLst/>
          </a:prstGeom>
          <a:ln w="28575">
            <a:solidFill>
              <a:srgbClr val="C00000"/>
            </a:solidFill>
          </a:ln>
        </p:spPr>
      </p:pic>
      <p:pic>
        <p:nvPicPr>
          <p:cNvPr id="22" name="圖片 21">
            <a:extLst>
              <a:ext uri="{FF2B5EF4-FFF2-40B4-BE49-F238E27FC236}">
                <a16:creationId xmlns:a16="http://schemas.microsoft.com/office/drawing/2014/main" id="{87757222-0E38-7F4B-8E9D-F89666A9E0A5}"/>
              </a:ext>
            </a:extLst>
          </p:cNvPr>
          <p:cNvPicPr>
            <a:picLocks noChangeAspect="1"/>
          </p:cNvPicPr>
          <p:nvPr/>
        </p:nvPicPr>
        <p:blipFill>
          <a:blip r:embed="rId11"/>
          <a:stretch>
            <a:fillRect/>
          </a:stretch>
        </p:blipFill>
        <p:spPr>
          <a:xfrm>
            <a:off x="4774670" y="3198364"/>
            <a:ext cx="887697" cy="1171720"/>
          </a:xfrm>
          <a:prstGeom prst="rect">
            <a:avLst/>
          </a:prstGeom>
          <a:ln w="28575">
            <a:solidFill>
              <a:srgbClr val="C00000"/>
            </a:solidFill>
          </a:ln>
        </p:spPr>
      </p:pic>
      <p:sp>
        <p:nvSpPr>
          <p:cNvPr id="30" name="文字方塊 29">
            <a:extLst>
              <a:ext uri="{FF2B5EF4-FFF2-40B4-BE49-F238E27FC236}">
                <a16:creationId xmlns:a16="http://schemas.microsoft.com/office/drawing/2014/main" id="{63A71078-49E3-534A-B906-2F6B5F3CD320}"/>
              </a:ext>
            </a:extLst>
          </p:cNvPr>
          <p:cNvSpPr txBox="1"/>
          <p:nvPr/>
        </p:nvSpPr>
        <p:spPr>
          <a:xfrm>
            <a:off x="3393982" y="4323350"/>
            <a:ext cx="1005404" cy="338554"/>
          </a:xfrm>
          <a:prstGeom prst="rect">
            <a:avLst/>
          </a:prstGeom>
          <a:noFill/>
        </p:spPr>
        <p:txBody>
          <a:bodyPr wrap="none" rtlCol="0">
            <a:spAutoFit/>
          </a:bodyPr>
          <a:lstStyle/>
          <a:p>
            <a:pPr algn="ctr"/>
            <a:r>
              <a:rPr lang="en-US" altLang="zh-TW" dirty="0"/>
              <a:t>(#143_4)</a:t>
            </a:r>
            <a:endParaRPr kumimoji="1" lang="zh-TW" altLang="en-US" dirty="0"/>
          </a:p>
        </p:txBody>
      </p:sp>
      <p:sp>
        <p:nvSpPr>
          <p:cNvPr id="32" name="文字方塊 31">
            <a:extLst>
              <a:ext uri="{FF2B5EF4-FFF2-40B4-BE49-F238E27FC236}">
                <a16:creationId xmlns:a16="http://schemas.microsoft.com/office/drawing/2014/main" id="{C14CCA6D-7DB2-9E45-9DF2-80A184CB5B10}"/>
              </a:ext>
            </a:extLst>
          </p:cNvPr>
          <p:cNvSpPr txBox="1"/>
          <p:nvPr/>
        </p:nvSpPr>
        <p:spPr>
          <a:xfrm>
            <a:off x="5997519" y="4345473"/>
            <a:ext cx="1005403" cy="338554"/>
          </a:xfrm>
          <a:prstGeom prst="rect">
            <a:avLst/>
          </a:prstGeom>
          <a:noFill/>
        </p:spPr>
        <p:txBody>
          <a:bodyPr wrap="none" rtlCol="0">
            <a:spAutoFit/>
          </a:bodyPr>
          <a:lstStyle/>
          <a:p>
            <a:pPr algn="ctr"/>
            <a:r>
              <a:rPr lang="en-US" altLang="zh-TW" dirty="0"/>
              <a:t>(#436_1)</a:t>
            </a:r>
            <a:endParaRPr kumimoji="1" lang="zh-TW" altLang="en-US" dirty="0"/>
          </a:p>
        </p:txBody>
      </p:sp>
      <p:sp>
        <p:nvSpPr>
          <p:cNvPr id="34" name="文字方塊 33">
            <a:extLst>
              <a:ext uri="{FF2B5EF4-FFF2-40B4-BE49-F238E27FC236}">
                <a16:creationId xmlns:a16="http://schemas.microsoft.com/office/drawing/2014/main" id="{9F7453F6-16DB-124E-8D95-8A8534098058}"/>
              </a:ext>
            </a:extLst>
          </p:cNvPr>
          <p:cNvSpPr txBox="1"/>
          <p:nvPr/>
        </p:nvSpPr>
        <p:spPr>
          <a:xfrm>
            <a:off x="7341621" y="4335748"/>
            <a:ext cx="1005404" cy="338554"/>
          </a:xfrm>
          <a:prstGeom prst="rect">
            <a:avLst/>
          </a:prstGeom>
          <a:noFill/>
        </p:spPr>
        <p:txBody>
          <a:bodyPr wrap="none" rtlCol="0">
            <a:spAutoFit/>
          </a:bodyPr>
          <a:lstStyle/>
          <a:p>
            <a:pPr algn="ctr"/>
            <a:r>
              <a:rPr lang="en-US" altLang="zh-TW" dirty="0"/>
              <a:t>(#143_0)</a:t>
            </a:r>
            <a:endParaRPr kumimoji="1" lang="zh-TW" altLang="en-US" dirty="0"/>
          </a:p>
        </p:txBody>
      </p:sp>
      <p:pic>
        <p:nvPicPr>
          <p:cNvPr id="28" name="圖片 27">
            <a:extLst>
              <a:ext uri="{FF2B5EF4-FFF2-40B4-BE49-F238E27FC236}">
                <a16:creationId xmlns:a16="http://schemas.microsoft.com/office/drawing/2014/main" id="{01A3214E-50DB-C44F-8190-917FD92D82BD}"/>
              </a:ext>
            </a:extLst>
          </p:cNvPr>
          <p:cNvPicPr>
            <a:picLocks noChangeAspect="1"/>
          </p:cNvPicPr>
          <p:nvPr/>
        </p:nvPicPr>
        <p:blipFill>
          <a:blip r:embed="rId12"/>
          <a:stretch>
            <a:fillRect/>
          </a:stretch>
        </p:blipFill>
        <p:spPr>
          <a:xfrm>
            <a:off x="339989" y="4793539"/>
            <a:ext cx="919110" cy="1080712"/>
          </a:xfrm>
          <a:prstGeom prst="rect">
            <a:avLst/>
          </a:prstGeom>
        </p:spPr>
      </p:pic>
      <p:sp>
        <p:nvSpPr>
          <p:cNvPr id="36" name="文字方塊 35">
            <a:extLst>
              <a:ext uri="{FF2B5EF4-FFF2-40B4-BE49-F238E27FC236}">
                <a16:creationId xmlns:a16="http://schemas.microsoft.com/office/drawing/2014/main" id="{89BE9FF2-41B2-A649-BF07-340B7BFF62BF}"/>
              </a:ext>
            </a:extLst>
          </p:cNvPr>
          <p:cNvSpPr txBox="1"/>
          <p:nvPr/>
        </p:nvSpPr>
        <p:spPr>
          <a:xfrm>
            <a:off x="287291" y="5877589"/>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9" name="圖片 28">
            <a:extLst>
              <a:ext uri="{FF2B5EF4-FFF2-40B4-BE49-F238E27FC236}">
                <a16:creationId xmlns:a16="http://schemas.microsoft.com/office/drawing/2014/main" id="{86FFFF07-422E-AC48-884E-A8B785BCC2BD}"/>
              </a:ext>
            </a:extLst>
          </p:cNvPr>
          <p:cNvPicPr>
            <a:picLocks noChangeAspect="1"/>
          </p:cNvPicPr>
          <p:nvPr/>
        </p:nvPicPr>
        <p:blipFill>
          <a:blip r:embed="rId13"/>
          <a:stretch>
            <a:fillRect/>
          </a:stretch>
        </p:blipFill>
        <p:spPr>
          <a:xfrm>
            <a:off x="2171404" y="4796212"/>
            <a:ext cx="902188" cy="1105908"/>
          </a:xfrm>
          <a:prstGeom prst="rect">
            <a:avLst/>
          </a:prstGeom>
          <a:ln w="28575">
            <a:solidFill>
              <a:srgbClr val="C00000"/>
            </a:solidFill>
          </a:ln>
        </p:spPr>
      </p:pic>
      <p:sp>
        <p:nvSpPr>
          <p:cNvPr id="38" name="文字方塊 37">
            <a:extLst>
              <a:ext uri="{FF2B5EF4-FFF2-40B4-BE49-F238E27FC236}">
                <a16:creationId xmlns:a16="http://schemas.microsoft.com/office/drawing/2014/main" id="{8F8C7F35-918C-7540-9DC5-F75032ECDF70}"/>
              </a:ext>
            </a:extLst>
          </p:cNvPr>
          <p:cNvSpPr txBox="1"/>
          <p:nvPr/>
        </p:nvSpPr>
        <p:spPr>
          <a:xfrm>
            <a:off x="2119796" y="5907540"/>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31" name="圖片 30">
            <a:extLst>
              <a:ext uri="{FF2B5EF4-FFF2-40B4-BE49-F238E27FC236}">
                <a16:creationId xmlns:a16="http://schemas.microsoft.com/office/drawing/2014/main" id="{753ECC2E-DA7C-A749-909D-7A5CFE37E8FD}"/>
              </a:ext>
            </a:extLst>
          </p:cNvPr>
          <p:cNvPicPr>
            <a:picLocks noChangeAspect="1"/>
          </p:cNvPicPr>
          <p:nvPr/>
        </p:nvPicPr>
        <p:blipFill>
          <a:blip r:embed="rId14"/>
          <a:stretch>
            <a:fillRect/>
          </a:stretch>
        </p:blipFill>
        <p:spPr>
          <a:xfrm>
            <a:off x="3491880" y="4796212"/>
            <a:ext cx="952302" cy="1116897"/>
          </a:xfrm>
          <a:prstGeom prst="rect">
            <a:avLst/>
          </a:prstGeom>
          <a:ln w="28575">
            <a:solidFill>
              <a:srgbClr val="00CC00"/>
            </a:solidFill>
          </a:ln>
        </p:spPr>
      </p:pic>
      <p:sp>
        <p:nvSpPr>
          <p:cNvPr id="42" name="文字方塊 41">
            <a:extLst>
              <a:ext uri="{FF2B5EF4-FFF2-40B4-BE49-F238E27FC236}">
                <a16:creationId xmlns:a16="http://schemas.microsoft.com/office/drawing/2014/main" id="{E9F90690-EB66-A14A-8C65-FC5B3F311090}"/>
              </a:ext>
            </a:extLst>
          </p:cNvPr>
          <p:cNvSpPr txBox="1"/>
          <p:nvPr/>
        </p:nvSpPr>
        <p:spPr>
          <a:xfrm>
            <a:off x="3421226" y="5907540"/>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3" name="圖片 32">
            <a:extLst>
              <a:ext uri="{FF2B5EF4-FFF2-40B4-BE49-F238E27FC236}">
                <a16:creationId xmlns:a16="http://schemas.microsoft.com/office/drawing/2014/main" id="{E3A441A3-1621-8741-92D7-677ED5FD68CC}"/>
              </a:ext>
            </a:extLst>
          </p:cNvPr>
          <p:cNvPicPr>
            <a:picLocks noChangeAspect="1"/>
          </p:cNvPicPr>
          <p:nvPr/>
        </p:nvPicPr>
        <p:blipFill>
          <a:blip r:embed="rId15"/>
          <a:stretch>
            <a:fillRect/>
          </a:stretch>
        </p:blipFill>
        <p:spPr>
          <a:xfrm>
            <a:off x="4744561" y="4803612"/>
            <a:ext cx="991045" cy="1098508"/>
          </a:xfrm>
          <a:prstGeom prst="rect">
            <a:avLst/>
          </a:prstGeom>
          <a:ln w="28575">
            <a:solidFill>
              <a:srgbClr val="C00000"/>
            </a:solidFill>
          </a:ln>
        </p:spPr>
      </p:pic>
      <p:sp>
        <p:nvSpPr>
          <p:cNvPr id="43" name="文字方塊 42">
            <a:extLst>
              <a:ext uri="{FF2B5EF4-FFF2-40B4-BE49-F238E27FC236}">
                <a16:creationId xmlns:a16="http://schemas.microsoft.com/office/drawing/2014/main" id="{04B21D3C-7EDE-2548-8663-CAC37B9F2E0C}"/>
              </a:ext>
            </a:extLst>
          </p:cNvPr>
          <p:cNvSpPr txBox="1"/>
          <p:nvPr/>
        </p:nvSpPr>
        <p:spPr>
          <a:xfrm>
            <a:off x="4731454" y="5907540"/>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9" name="圖片 38">
            <a:extLst>
              <a:ext uri="{FF2B5EF4-FFF2-40B4-BE49-F238E27FC236}">
                <a16:creationId xmlns:a16="http://schemas.microsoft.com/office/drawing/2014/main" id="{8A93F1DA-F7A4-0040-8CEA-3ACD12DEF02C}"/>
              </a:ext>
            </a:extLst>
          </p:cNvPr>
          <p:cNvPicPr>
            <a:picLocks noChangeAspect="1"/>
          </p:cNvPicPr>
          <p:nvPr/>
        </p:nvPicPr>
        <p:blipFill>
          <a:blip r:embed="rId16"/>
          <a:stretch>
            <a:fillRect/>
          </a:stretch>
        </p:blipFill>
        <p:spPr>
          <a:xfrm>
            <a:off x="6064240" y="4803612"/>
            <a:ext cx="906933" cy="1101276"/>
          </a:xfrm>
          <a:prstGeom prst="rect">
            <a:avLst/>
          </a:prstGeom>
          <a:ln w="28575">
            <a:solidFill>
              <a:srgbClr val="00CC00"/>
            </a:solidFill>
          </a:ln>
        </p:spPr>
      </p:pic>
      <p:sp>
        <p:nvSpPr>
          <p:cNvPr id="44" name="文字方塊 43">
            <a:extLst>
              <a:ext uri="{FF2B5EF4-FFF2-40B4-BE49-F238E27FC236}">
                <a16:creationId xmlns:a16="http://schemas.microsoft.com/office/drawing/2014/main" id="{27E3F8C8-D706-7946-BF3F-105277FC16F5}"/>
              </a:ext>
            </a:extLst>
          </p:cNvPr>
          <p:cNvSpPr txBox="1"/>
          <p:nvPr/>
        </p:nvSpPr>
        <p:spPr>
          <a:xfrm>
            <a:off x="6018801" y="5907540"/>
            <a:ext cx="1005404" cy="338554"/>
          </a:xfrm>
          <a:prstGeom prst="rect">
            <a:avLst/>
          </a:prstGeom>
          <a:noFill/>
        </p:spPr>
        <p:txBody>
          <a:bodyPr wrap="none" rtlCol="0">
            <a:spAutoFit/>
          </a:bodyPr>
          <a:lstStyle/>
          <a:p>
            <a:pPr algn="ctr"/>
            <a:r>
              <a:rPr kumimoji="1" lang="en-US" altLang="zh-TW" dirty="0"/>
              <a:t>(#188_4)</a:t>
            </a:r>
            <a:endParaRPr kumimoji="1" lang="zh-TW" altLang="en-US" dirty="0"/>
          </a:p>
        </p:txBody>
      </p:sp>
      <p:sp>
        <p:nvSpPr>
          <p:cNvPr id="46" name="文字方塊 45">
            <a:extLst>
              <a:ext uri="{FF2B5EF4-FFF2-40B4-BE49-F238E27FC236}">
                <a16:creationId xmlns:a16="http://schemas.microsoft.com/office/drawing/2014/main" id="{75545A0F-2805-FD49-96C9-BE459BE2A18B}"/>
              </a:ext>
            </a:extLst>
          </p:cNvPr>
          <p:cNvSpPr txBox="1"/>
          <p:nvPr/>
        </p:nvSpPr>
        <p:spPr>
          <a:xfrm>
            <a:off x="7249012" y="5902120"/>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pic>
        <p:nvPicPr>
          <p:cNvPr id="47" name="圖片 46">
            <a:extLst>
              <a:ext uri="{FF2B5EF4-FFF2-40B4-BE49-F238E27FC236}">
                <a16:creationId xmlns:a16="http://schemas.microsoft.com/office/drawing/2014/main" id="{991C7E40-E8CF-7B49-A464-60163ADDD718}"/>
              </a:ext>
            </a:extLst>
          </p:cNvPr>
          <p:cNvPicPr>
            <a:picLocks noChangeAspect="1"/>
          </p:cNvPicPr>
          <p:nvPr/>
        </p:nvPicPr>
        <p:blipFill>
          <a:blip r:embed="rId17"/>
          <a:stretch>
            <a:fillRect/>
          </a:stretch>
        </p:blipFill>
        <p:spPr>
          <a:xfrm>
            <a:off x="3467936" y="3150169"/>
            <a:ext cx="911984" cy="1185579"/>
          </a:xfrm>
          <a:prstGeom prst="rect">
            <a:avLst/>
          </a:prstGeom>
          <a:ln w="28575">
            <a:solidFill>
              <a:srgbClr val="00CC00"/>
            </a:solidFill>
          </a:ln>
        </p:spPr>
      </p:pic>
      <p:pic>
        <p:nvPicPr>
          <p:cNvPr id="48" name="圖片 47">
            <a:extLst>
              <a:ext uri="{FF2B5EF4-FFF2-40B4-BE49-F238E27FC236}">
                <a16:creationId xmlns:a16="http://schemas.microsoft.com/office/drawing/2014/main" id="{66533E80-4E45-D241-BE0D-A812A474107F}"/>
              </a:ext>
            </a:extLst>
          </p:cNvPr>
          <p:cNvPicPr>
            <a:picLocks noChangeAspect="1"/>
          </p:cNvPicPr>
          <p:nvPr/>
        </p:nvPicPr>
        <p:blipFill>
          <a:blip r:embed="rId18"/>
          <a:stretch>
            <a:fillRect/>
          </a:stretch>
        </p:blipFill>
        <p:spPr>
          <a:xfrm>
            <a:off x="6064240" y="3173775"/>
            <a:ext cx="918740" cy="1196309"/>
          </a:xfrm>
          <a:prstGeom prst="rect">
            <a:avLst/>
          </a:prstGeom>
          <a:ln w="28575">
            <a:solidFill>
              <a:srgbClr val="C00000"/>
            </a:solidFill>
          </a:ln>
        </p:spPr>
      </p:pic>
      <p:pic>
        <p:nvPicPr>
          <p:cNvPr id="49" name="圖片 48">
            <a:extLst>
              <a:ext uri="{FF2B5EF4-FFF2-40B4-BE49-F238E27FC236}">
                <a16:creationId xmlns:a16="http://schemas.microsoft.com/office/drawing/2014/main" id="{AB70A32A-20AC-C944-8899-84BE60CF4CE9}"/>
              </a:ext>
            </a:extLst>
          </p:cNvPr>
          <p:cNvPicPr>
            <a:picLocks noChangeAspect="1"/>
          </p:cNvPicPr>
          <p:nvPr/>
        </p:nvPicPr>
        <p:blipFill>
          <a:blip r:embed="rId19"/>
          <a:stretch>
            <a:fillRect/>
          </a:stretch>
        </p:blipFill>
        <p:spPr>
          <a:xfrm>
            <a:off x="7374885" y="3157098"/>
            <a:ext cx="926906" cy="1212985"/>
          </a:xfrm>
          <a:prstGeom prst="rect">
            <a:avLst/>
          </a:prstGeom>
          <a:ln w="28575">
            <a:solidFill>
              <a:srgbClr val="00CC00"/>
            </a:solidFill>
          </a:ln>
        </p:spPr>
      </p:pic>
      <p:pic>
        <p:nvPicPr>
          <p:cNvPr id="6" name="圖片 5">
            <a:extLst>
              <a:ext uri="{FF2B5EF4-FFF2-40B4-BE49-F238E27FC236}">
                <a16:creationId xmlns:a16="http://schemas.microsoft.com/office/drawing/2014/main" id="{6FB17456-73ED-E448-8673-A4F46E1B20F9}"/>
              </a:ext>
            </a:extLst>
          </p:cNvPr>
          <p:cNvPicPr>
            <a:picLocks noChangeAspect="1"/>
          </p:cNvPicPr>
          <p:nvPr/>
        </p:nvPicPr>
        <p:blipFill>
          <a:blip r:embed="rId20"/>
          <a:stretch>
            <a:fillRect/>
          </a:stretch>
        </p:blipFill>
        <p:spPr>
          <a:xfrm>
            <a:off x="7349674" y="4773968"/>
            <a:ext cx="979105" cy="1098508"/>
          </a:xfrm>
          <a:prstGeom prst="rect">
            <a:avLst/>
          </a:prstGeom>
          <a:ln w="28575">
            <a:solidFill>
              <a:srgbClr val="C00000"/>
            </a:solidFill>
          </a:ln>
        </p:spPr>
      </p:pic>
    </p:spTree>
    <p:extLst>
      <p:ext uri="{BB962C8B-B14F-4D97-AF65-F5344CB8AC3E}">
        <p14:creationId xmlns:p14="http://schemas.microsoft.com/office/powerpoint/2010/main" val="2761732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 (w/o mean, test align, re-rank)</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5" name="文字方塊 34">
            <a:extLst>
              <a:ext uri="{FF2B5EF4-FFF2-40B4-BE49-F238E27FC236}">
                <a16:creationId xmlns:a16="http://schemas.microsoft.com/office/drawing/2014/main" id="{430B0AC4-9284-1141-B244-ADCF09FE7D42}"/>
              </a:ext>
            </a:extLst>
          </p:cNvPr>
          <p:cNvSpPr txBox="1"/>
          <p:nvPr/>
        </p:nvSpPr>
        <p:spPr>
          <a:xfrm>
            <a:off x="254827" y="2757139"/>
            <a:ext cx="1005404" cy="338554"/>
          </a:xfrm>
          <a:prstGeom prst="rect">
            <a:avLst/>
          </a:prstGeom>
          <a:noFill/>
        </p:spPr>
        <p:txBody>
          <a:bodyPr wrap="none" rtlCol="0">
            <a:spAutoFit/>
          </a:bodyPr>
          <a:lstStyle/>
          <a:p>
            <a:pPr algn="ctr"/>
            <a:r>
              <a:rPr kumimoji="1" lang="en-US" altLang="zh-TW" dirty="0"/>
              <a:t>(#457_2)</a:t>
            </a:r>
            <a:endParaRPr kumimoji="1" lang="zh-TW" altLang="en-US" dirty="0"/>
          </a:p>
        </p:txBody>
      </p:sp>
      <p:sp>
        <p:nvSpPr>
          <p:cNvPr id="37" name="文字方塊 36">
            <a:extLst>
              <a:ext uri="{FF2B5EF4-FFF2-40B4-BE49-F238E27FC236}">
                <a16:creationId xmlns:a16="http://schemas.microsoft.com/office/drawing/2014/main" id="{196F23A0-C00C-1441-AAB8-3C7F9DD84645}"/>
              </a:ext>
            </a:extLst>
          </p:cNvPr>
          <p:cNvSpPr txBox="1"/>
          <p:nvPr/>
        </p:nvSpPr>
        <p:spPr>
          <a:xfrm>
            <a:off x="259563" y="4284341"/>
            <a:ext cx="1005404" cy="338554"/>
          </a:xfrm>
          <a:prstGeom prst="rect">
            <a:avLst/>
          </a:prstGeom>
          <a:noFill/>
        </p:spPr>
        <p:txBody>
          <a:bodyPr wrap="none" rtlCol="0">
            <a:spAutoFit/>
          </a:bodyPr>
          <a:lstStyle/>
          <a:p>
            <a:pPr algn="ctr"/>
            <a:r>
              <a:rPr kumimoji="1" lang="en-US" altLang="zh-TW" dirty="0"/>
              <a:t>(#143_2)</a:t>
            </a:r>
            <a:endParaRPr kumimoji="1" lang="zh-TW" altLang="en-US" dirty="0"/>
          </a:p>
        </p:txBody>
      </p:sp>
      <p:sp>
        <p:nvSpPr>
          <p:cNvPr id="40" name="文字方塊 39">
            <a:extLst>
              <a:ext uri="{FF2B5EF4-FFF2-40B4-BE49-F238E27FC236}">
                <a16:creationId xmlns:a16="http://schemas.microsoft.com/office/drawing/2014/main" id="{E2364A00-B3CF-6A43-9922-7C6A0B8DD6BC}"/>
              </a:ext>
            </a:extLst>
          </p:cNvPr>
          <p:cNvSpPr txBox="1"/>
          <p:nvPr/>
        </p:nvSpPr>
        <p:spPr>
          <a:xfrm>
            <a:off x="2129300" y="4298424"/>
            <a:ext cx="1005404" cy="338554"/>
          </a:xfrm>
          <a:prstGeom prst="rect">
            <a:avLst/>
          </a:prstGeom>
          <a:noFill/>
        </p:spPr>
        <p:txBody>
          <a:bodyPr wrap="none" rtlCol="0">
            <a:spAutoFit/>
          </a:bodyPr>
          <a:lstStyle/>
          <a:p>
            <a:pPr algn="ctr"/>
            <a:r>
              <a:rPr lang="en-US" altLang="zh-TW" dirty="0"/>
              <a:t>(#258_1)</a:t>
            </a:r>
            <a:endParaRPr kumimoji="1" lang="zh-TW" altLang="en-US" dirty="0"/>
          </a:p>
        </p:txBody>
      </p:sp>
      <p:sp>
        <p:nvSpPr>
          <p:cNvPr id="41" name="文字方塊 40">
            <a:extLst>
              <a:ext uri="{FF2B5EF4-FFF2-40B4-BE49-F238E27FC236}">
                <a16:creationId xmlns:a16="http://schemas.microsoft.com/office/drawing/2014/main" id="{911070EE-2F56-7743-AE5C-4E87566D6028}"/>
              </a:ext>
            </a:extLst>
          </p:cNvPr>
          <p:cNvSpPr txBox="1"/>
          <p:nvPr/>
        </p:nvSpPr>
        <p:spPr>
          <a:xfrm>
            <a:off x="3438778" y="4300309"/>
            <a:ext cx="1005404" cy="338554"/>
          </a:xfrm>
          <a:prstGeom prst="rect">
            <a:avLst/>
          </a:prstGeom>
          <a:noFill/>
        </p:spPr>
        <p:txBody>
          <a:bodyPr wrap="none" rtlCol="0">
            <a:spAutoFit/>
          </a:bodyPr>
          <a:lstStyle/>
          <a:p>
            <a:pPr algn="ctr"/>
            <a:r>
              <a:rPr lang="en-US" altLang="zh-TW" dirty="0"/>
              <a:t>(#143_4)</a:t>
            </a:r>
            <a:endParaRPr kumimoji="1" lang="zh-TW" altLang="en-US" dirty="0"/>
          </a:p>
        </p:txBody>
      </p:sp>
      <p:sp>
        <p:nvSpPr>
          <p:cNvPr id="17" name="文字方塊 16">
            <a:extLst>
              <a:ext uri="{FF2B5EF4-FFF2-40B4-BE49-F238E27FC236}">
                <a16:creationId xmlns:a16="http://schemas.microsoft.com/office/drawing/2014/main" id="{D8A13240-F409-6544-B0D0-7AC76B4CBB18}"/>
              </a:ext>
            </a:extLst>
          </p:cNvPr>
          <p:cNvSpPr txBox="1"/>
          <p:nvPr/>
        </p:nvSpPr>
        <p:spPr>
          <a:xfrm>
            <a:off x="2112915" y="2751505"/>
            <a:ext cx="1005404" cy="338554"/>
          </a:xfrm>
          <a:prstGeom prst="rect">
            <a:avLst/>
          </a:prstGeom>
          <a:noFill/>
        </p:spPr>
        <p:txBody>
          <a:bodyPr wrap="none" rtlCol="0">
            <a:spAutoFit/>
          </a:bodyPr>
          <a:lstStyle/>
          <a:p>
            <a:pPr algn="ctr"/>
            <a:r>
              <a:rPr lang="en-US" altLang="zh-TW" dirty="0"/>
              <a:t>(#312_3)</a:t>
            </a:r>
            <a:endParaRPr kumimoji="1" lang="zh-TW" altLang="en-US" dirty="0"/>
          </a:p>
        </p:txBody>
      </p:sp>
      <p:sp>
        <p:nvSpPr>
          <p:cNvPr id="19" name="文字方塊 18">
            <a:extLst>
              <a:ext uri="{FF2B5EF4-FFF2-40B4-BE49-F238E27FC236}">
                <a16:creationId xmlns:a16="http://schemas.microsoft.com/office/drawing/2014/main" id="{3E03464F-1953-3A43-8058-5BC73BA1EEDD}"/>
              </a:ext>
            </a:extLst>
          </p:cNvPr>
          <p:cNvSpPr txBox="1"/>
          <p:nvPr/>
        </p:nvSpPr>
        <p:spPr>
          <a:xfrm>
            <a:off x="3421228" y="2751505"/>
            <a:ext cx="1005403" cy="338554"/>
          </a:xfrm>
          <a:prstGeom prst="rect">
            <a:avLst/>
          </a:prstGeom>
          <a:noFill/>
        </p:spPr>
        <p:txBody>
          <a:bodyPr wrap="none" rtlCol="0">
            <a:spAutoFit/>
          </a:bodyPr>
          <a:lstStyle/>
          <a:p>
            <a:pPr algn="ctr"/>
            <a:r>
              <a:rPr lang="en-US" altLang="zh-TW" dirty="0"/>
              <a:t>(#280_2)</a:t>
            </a:r>
            <a:endParaRPr kumimoji="1" lang="zh-TW" altLang="en-US" dirty="0"/>
          </a:p>
        </p:txBody>
      </p:sp>
      <p:sp>
        <p:nvSpPr>
          <p:cNvPr id="21" name="文字方塊 20">
            <a:extLst>
              <a:ext uri="{FF2B5EF4-FFF2-40B4-BE49-F238E27FC236}">
                <a16:creationId xmlns:a16="http://schemas.microsoft.com/office/drawing/2014/main" id="{613703A7-7324-0A44-8715-FCDA6C9AB52F}"/>
              </a:ext>
            </a:extLst>
          </p:cNvPr>
          <p:cNvSpPr txBox="1"/>
          <p:nvPr/>
        </p:nvSpPr>
        <p:spPr>
          <a:xfrm>
            <a:off x="4717372" y="2759812"/>
            <a:ext cx="1005403" cy="338554"/>
          </a:xfrm>
          <a:prstGeom prst="rect">
            <a:avLst/>
          </a:prstGeom>
          <a:noFill/>
        </p:spPr>
        <p:txBody>
          <a:bodyPr wrap="none" rtlCol="0">
            <a:spAutoFit/>
          </a:bodyPr>
          <a:lstStyle/>
          <a:p>
            <a:pPr algn="ctr"/>
            <a:r>
              <a:rPr lang="en-US" altLang="zh-TW" dirty="0"/>
              <a:t>(#409_0)</a:t>
            </a:r>
            <a:endParaRPr kumimoji="1" lang="zh-TW" altLang="en-US" dirty="0"/>
          </a:p>
        </p:txBody>
      </p:sp>
      <p:sp>
        <p:nvSpPr>
          <p:cNvPr id="23" name="文字方塊 22">
            <a:extLst>
              <a:ext uri="{FF2B5EF4-FFF2-40B4-BE49-F238E27FC236}">
                <a16:creationId xmlns:a16="http://schemas.microsoft.com/office/drawing/2014/main" id="{B9CAD4D6-31A1-2B4C-8637-330981A24736}"/>
              </a:ext>
            </a:extLst>
          </p:cNvPr>
          <p:cNvSpPr txBox="1"/>
          <p:nvPr/>
        </p:nvSpPr>
        <p:spPr>
          <a:xfrm>
            <a:off x="6094939" y="2770046"/>
            <a:ext cx="1005404" cy="338554"/>
          </a:xfrm>
          <a:prstGeom prst="rect">
            <a:avLst/>
          </a:prstGeom>
          <a:noFill/>
        </p:spPr>
        <p:txBody>
          <a:bodyPr wrap="none" rtlCol="0">
            <a:spAutoFit/>
          </a:bodyPr>
          <a:lstStyle/>
          <a:p>
            <a:pPr algn="ctr"/>
            <a:r>
              <a:rPr kumimoji="1" lang="en-US" altLang="zh-TW" dirty="0"/>
              <a:t>(#457_1)</a:t>
            </a:r>
            <a:endParaRPr kumimoji="1" lang="zh-TW" altLang="en-US" dirty="0"/>
          </a:p>
        </p:txBody>
      </p:sp>
      <p:sp>
        <p:nvSpPr>
          <p:cNvPr id="25" name="文字方塊 24">
            <a:extLst>
              <a:ext uri="{FF2B5EF4-FFF2-40B4-BE49-F238E27FC236}">
                <a16:creationId xmlns:a16="http://schemas.microsoft.com/office/drawing/2014/main" id="{77A2DCA3-B224-A047-97B6-94BA3FBA5134}"/>
              </a:ext>
            </a:extLst>
          </p:cNvPr>
          <p:cNvSpPr txBox="1"/>
          <p:nvPr/>
        </p:nvSpPr>
        <p:spPr>
          <a:xfrm>
            <a:off x="7295317" y="2760362"/>
            <a:ext cx="1005404" cy="338554"/>
          </a:xfrm>
          <a:prstGeom prst="rect">
            <a:avLst/>
          </a:prstGeom>
          <a:noFill/>
        </p:spPr>
        <p:txBody>
          <a:bodyPr wrap="none" rtlCol="0">
            <a:spAutoFit/>
          </a:bodyPr>
          <a:lstStyle/>
          <a:p>
            <a:pPr algn="ctr"/>
            <a:r>
              <a:rPr kumimoji="1" lang="en-US" altLang="zh-TW" dirty="0"/>
              <a:t>(#409_2)</a:t>
            </a:r>
            <a:endParaRPr kumimoji="1" lang="zh-TW" altLang="en-US" dirty="0"/>
          </a:p>
        </p:txBody>
      </p:sp>
      <p:pic>
        <p:nvPicPr>
          <p:cNvPr id="18" name="圖片 17">
            <a:extLst>
              <a:ext uri="{FF2B5EF4-FFF2-40B4-BE49-F238E27FC236}">
                <a16:creationId xmlns:a16="http://schemas.microsoft.com/office/drawing/2014/main" id="{CE671239-7D08-174F-936B-C18FE499A78E}"/>
              </a:ext>
            </a:extLst>
          </p:cNvPr>
          <p:cNvPicPr>
            <a:picLocks noChangeAspect="1"/>
          </p:cNvPicPr>
          <p:nvPr/>
        </p:nvPicPr>
        <p:blipFill>
          <a:blip r:embed="rId3"/>
          <a:stretch>
            <a:fillRect/>
          </a:stretch>
        </p:blipFill>
        <p:spPr>
          <a:xfrm>
            <a:off x="345779" y="3157557"/>
            <a:ext cx="888426" cy="1126784"/>
          </a:xfrm>
          <a:prstGeom prst="rect">
            <a:avLst/>
          </a:prstGeom>
        </p:spPr>
      </p:pic>
      <p:pic>
        <p:nvPicPr>
          <p:cNvPr id="20" name="圖片 19">
            <a:extLst>
              <a:ext uri="{FF2B5EF4-FFF2-40B4-BE49-F238E27FC236}">
                <a16:creationId xmlns:a16="http://schemas.microsoft.com/office/drawing/2014/main" id="{ED7988B7-DCCF-4546-AF00-DCB7D5F0EC09}"/>
              </a:ext>
            </a:extLst>
          </p:cNvPr>
          <p:cNvPicPr>
            <a:picLocks noChangeAspect="1"/>
          </p:cNvPicPr>
          <p:nvPr/>
        </p:nvPicPr>
        <p:blipFill>
          <a:blip r:embed="rId4"/>
          <a:stretch>
            <a:fillRect/>
          </a:stretch>
        </p:blipFill>
        <p:spPr>
          <a:xfrm>
            <a:off x="2172827" y="3157099"/>
            <a:ext cx="887003" cy="1171720"/>
          </a:xfrm>
          <a:prstGeom prst="rect">
            <a:avLst/>
          </a:prstGeom>
          <a:ln w="28575">
            <a:solidFill>
              <a:srgbClr val="C00000"/>
            </a:solidFill>
          </a:ln>
        </p:spPr>
      </p:pic>
      <p:sp>
        <p:nvSpPr>
          <p:cNvPr id="30" name="文字方塊 29">
            <a:extLst>
              <a:ext uri="{FF2B5EF4-FFF2-40B4-BE49-F238E27FC236}">
                <a16:creationId xmlns:a16="http://schemas.microsoft.com/office/drawing/2014/main" id="{63A71078-49E3-534A-B906-2F6B5F3CD320}"/>
              </a:ext>
            </a:extLst>
          </p:cNvPr>
          <p:cNvSpPr txBox="1"/>
          <p:nvPr/>
        </p:nvSpPr>
        <p:spPr>
          <a:xfrm>
            <a:off x="4694824" y="4305989"/>
            <a:ext cx="1005404" cy="338554"/>
          </a:xfrm>
          <a:prstGeom prst="rect">
            <a:avLst/>
          </a:prstGeom>
          <a:noFill/>
        </p:spPr>
        <p:txBody>
          <a:bodyPr wrap="none" rtlCol="0">
            <a:spAutoFit/>
          </a:bodyPr>
          <a:lstStyle/>
          <a:p>
            <a:pPr algn="ctr"/>
            <a:r>
              <a:rPr lang="en-US" altLang="zh-TW" dirty="0"/>
              <a:t>(#258_0)</a:t>
            </a:r>
            <a:endParaRPr kumimoji="1" lang="zh-TW" altLang="en-US" dirty="0"/>
          </a:p>
        </p:txBody>
      </p:sp>
      <p:sp>
        <p:nvSpPr>
          <p:cNvPr id="32" name="文字方塊 31">
            <a:extLst>
              <a:ext uri="{FF2B5EF4-FFF2-40B4-BE49-F238E27FC236}">
                <a16:creationId xmlns:a16="http://schemas.microsoft.com/office/drawing/2014/main" id="{C14CCA6D-7DB2-9E45-9DF2-80A184CB5B10}"/>
              </a:ext>
            </a:extLst>
          </p:cNvPr>
          <p:cNvSpPr txBox="1"/>
          <p:nvPr/>
        </p:nvSpPr>
        <p:spPr>
          <a:xfrm>
            <a:off x="5979267" y="4305179"/>
            <a:ext cx="1005403" cy="338554"/>
          </a:xfrm>
          <a:prstGeom prst="rect">
            <a:avLst/>
          </a:prstGeom>
          <a:noFill/>
        </p:spPr>
        <p:txBody>
          <a:bodyPr wrap="none" rtlCol="0">
            <a:spAutoFit/>
          </a:bodyPr>
          <a:lstStyle/>
          <a:p>
            <a:pPr algn="ctr"/>
            <a:r>
              <a:rPr lang="en-US" altLang="zh-TW" dirty="0"/>
              <a:t>(#436_1)</a:t>
            </a:r>
            <a:endParaRPr kumimoji="1" lang="zh-TW" altLang="en-US" dirty="0"/>
          </a:p>
        </p:txBody>
      </p:sp>
      <p:sp>
        <p:nvSpPr>
          <p:cNvPr id="34" name="文字方塊 33">
            <a:extLst>
              <a:ext uri="{FF2B5EF4-FFF2-40B4-BE49-F238E27FC236}">
                <a16:creationId xmlns:a16="http://schemas.microsoft.com/office/drawing/2014/main" id="{9F7453F6-16DB-124E-8D95-8A8534098058}"/>
              </a:ext>
            </a:extLst>
          </p:cNvPr>
          <p:cNvSpPr txBox="1"/>
          <p:nvPr/>
        </p:nvSpPr>
        <p:spPr>
          <a:xfrm>
            <a:off x="7341623" y="4298424"/>
            <a:ext cx="1005403" cy="338554"/>
          </a:xfrm>
          <a:prstGeom prst="rect">
            <a:avLst/>
          </a:prstGeom>
          <a:noFill/>
        </p:spPr>
        <p:txBody>
          <a:bodyPr wrap="none" rtlCol="0">
            <a:spAutoFit/>
          </a:bodyPr>
          <a:lstStyle/>
          <a:p>
            <a:pPr algn="ctr"/>
            <a:r>
              <a:rPr lang="en-US" altLang="zh-TW" dirty="0"/>
              <a:t>(#143_0)</a:t>
            </a:r>
            <a:endParaRPr kumimoji="1" lang="zh-TW" altLang="en-US" dirty="0"/>
          </a:p>
        </p:txBody>
      </p:sp>
      <p:pic>
        <p:nvPicPr>
          <p:cNvPr id="28" name="圖片 27">
            <a:extLst>
              <a:ext uri="{FF2B5EF4-FFF2-40B4-BE49-F238E27FC236}">
                <a16:creationId xmlns:a16="http://schemas.microsoft.com/office/drawing/2014/main" id="{01A3214E-50DB-C44F-8190-917FD92D82BD}"/>
              </a:ext>
            </a:extLst>
          </p:cNvPr>
          <p:cNvPicPr>
            <a:picLocks noChangeAspect="1"/>
          </p:cNvPicPr>
          <p:nvPr/>
        </p:nvPicPr>
        <p:blipFill>
          <a:blip r:embed="rId5"/>
          <a:stretch>
            <a:fillRect/>
          </a:stretch>
        </p:blipFill>
        <p:spPr>
          <a:xfrm>
            <a:off x="339989" y="4793539"/>
            <a:ext cx="919110" cy="1080712"/>
          </a:xfrm>
          <a:prstGeom prst="rect">
            <a:avLst/>
          </a:prstGeom>
        </p:spPr>
      </p:pic>
      <p:sp>
        <p:nvSpPr>
          <p:cNvPr id="36" name="文字方塊 35">
            <a:extLst>
              <a:ext uri="{FF2B5EF4-FFF2-40B4-BE49-F238E27FC236}">
                <a16:creationId xmlns:a16="http://schemas.microsoft.com/office/drawing/2014/main" id="{89BE9FF2-41B2-A649-BF07-340B7BFF62BF}"/>
              </a:ext>
            </a:extLst>
          </p:cNvPr>
          <p:cNvSpPr txBox="1"/>
          <p:nvPr/>
        </p:nvSpPr>
        <p:spPr>
          <a:xfrm>
            <a:off x="287291" y="5877589"/>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9" name="圖片 28">
            <a:extLst>
              <a:ext uri="{FF2B5EF4-FFF2-40B4-BE49-F238E27FC236}">
                <a16:creationId xmlns:a16="http://schemas.microsoft.com/office/drawing/2014/main" id="{86FFFF07-422E-AC48-884E-A8B785BCC2BD}"/>
              </a:ext>
            </a:extLst>
          </p:cNvPr>
          <p:cNvPicPr>
            <a:picLocks noChangeAspect="1"/>
          </p:cNvPicPr>
          <p:nvPr/>
        </p:nvPicPr>
        <p:blipFill>
          <a:blip r:embed="rId6"/>
          <a:stretch>
            <a:fillRect/>
          </a:stretch>
        </p:blipFill>
        <p:spPr>
          <a:xfrm>
            <a:off x="2171404" y="4796212"/>
            <a:ext cx="902188" cy="1105908"/>
          </a:xfrm>
          <a:prstGeom prst="rect">
            <a:avLst/>
          </a:prstGeom>
          <a:ln w="28575">
            <a:solidFill>
              <a:srgbClr val="C00000"/>
            </a:solidFill>
          </a:ln>
        </p:spPr>
      </p:pic>
      <p:sp>
        <p:nvSpPr>
          <p:cNvPr id="38" name="文字方塊 37">
            <a:extLst>
              <a:ext uri="{FF2B5EF4-FFF2-40B4-BE49-F238E27FC236}">
                <a16:creationId xmlns:a16="http://schemas.microsoft.com/office/drawing/2014/main" id="{8F8C7F35-918C-7540-9DC5-F75032ECDF70}"/>
              </a:ext>
            </a:extLst>
          </p:cNvPr>
          <p:cNvSpPr txBox="1"/>
          <p:nvPr/>
        </p:nvSpPr>
        <p:spPr>
          <a:xfrm>
            <a:off x="2119796" y="5907540"/>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31" name="圖片 30">
            <a:extLst>
              <a:ext uri="{FF2B5EF4-FFF2-40B4-BE49-F238E27FC236}">
                <a16:creationId xmlns:a16="http://schemas.microsoft.com/office/drawing/2014/main" id="{753ECC2E-DA7C-A749-909D-7A5CFE37E8FD}"/>
              </a:ext>
            </a:extLst>
          </p:cNvPr>
          <p:cNvPicPr>
            <a:picLocks noChangeAspect="1"/>
          </p:cNvPicPr>
          <p:nvPr/>
        </p:nvPicPr>
        <p:blipFill>
          <a:blip r:embed="rId7"/>
          <a:stretch>
            <a:fillRect/>
          </a:stretch>
        </p:blipFill>
        <p:spPr>
          <a:xfrm>
            <a:off x="3491880" y="4796212"/>
            <a:ext cx="952302" cy="1116897"/>
          </a:xfrm>
          <a:prstGeom prst="rect">
            <a:avLst/>
          </a:prstGeom>
          <a:ln w="28575">
            <a:solidFill>
              <a:srgbClr val="00CC00"/>
            </a:solidFill>
          </a:ln>
        </p:spPr>
      </p:pic>
      <p:sp>
        <p:nvSpPr>
          <p:cNvPr id="42" name="文字方塊 41">
            <a:extLst>
              <a:ext uri="{FF2B5EF4-FFF2-40B4-BE49-F238E27FC236}">
                <a16:creationId xmlns:a16="http://schemas.microsoft.com/office/drawing/2014/main" id="{E9F90690-EB66-A14A-8C65-FC5B3F311090}"/>
              </a:ext>
            </a:extLst>
          </p:cNvPr>
          <p:cNvSpPr txBox="1"/>
          <p:nvPr/>
        </p:nvSpPr>
        <p:spPr>
          <a:xfrm>
            <a:off x="3421226" y="5907540"/>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3" name="圖片 32">
            <a:extLst>
              <a:ext uri="{FF2B5EF4-FFF2-40B4-BE49-F238E27FC236}">
                <a16:creationId xmlns:a16="http://schemas.microsoft.com/office/drawing/2014/main" id="{E3A441A3-1621-8741-92D7-677ED5FD68CC}"/>
              </a:ext>
            </a:extLst>
          </p:cNvPr>
          <p:cNvPicPr>
            <a:picLocks noChangeAspect="1"/>
          </p:cNvPicPr>
          <p:nvPr/>
        </p:nvPicPr>
        <p:blipFill>
          <a:blip r:embed="rId8"/>
          <a:stretch>
            <a:fillRect/>
          </a:stretch>
        </p:blipFill>
        <p:spPr>
          <a:xfrm>
            <a:off x="4744561" y="4803612"/>
            <a:ext cx="991045" cy="1098508"/>
          </a:xfrm>
          <a:prstGeom prst="rect">
            <a:avLst/>
          </a:prstGeom>
          <a:ln w="28575">
            <a:solidFill>
              <a:srgbClr val="C00000"/>
            </a:solidFill>
          </a:ln>
        </p:spPr>
      </p:pic>
      <p:sp>
        <p:nvSpPr>
          <p:cNvPr id="43" name="文字方塊 42">
            <a:extLst>
              <a:ext uri="{FF2B5EF4-FFF2-40B4-BE49-F238E27FC236}">
                <a16:creationId xmlns:a16="http://schemas.microsoft.com/office/drawing/2014/main" id="{04B21D3C-7EDE-2548-8663-CAC37B9F2E0C}"/>
              </a:ext>
            </a:extLst>
          </p:cNvPr>
          <p:cNvSpPr txBox="1"/>
          <p:nvPr/>
        </p:nvSpPr>
        <p:spPr>
          <a:xfrm>
            <a:off x="4731454" y="5907540"/>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9" name="圖片 38">
            <a:extLst>
              <a:ext uri="{FF2B5EF4-FFF2-40B4-BE49-F238E27FC236}">
                <a16:creationId xmlns:a16="http://schemas.microsoft.com/office/drawing/2014/main" id="{8A93F1DA-F7A4-0040-8CEA-3ACD12DEF02C}"/>
              </a:ext>
            </a:extLst>
          </p:cNvPr>
          <p:cNvPicPr>
            <a:picLocks noChangeAspect="1"/>
          </p:cNvPicPr>
          <p:nvPr/>
        </p:nvPicPr>
        <p:blipFill>
          <a:blip r:embed="rId9"/>
          <a:stretch>
            <a:fillRect/>
          </a:stretch>
        </p:blipFill>
        <p:spPr>
          <a:xfrm>
            <a:off x="6064240" y="4803612"/>
            <a:ext cx="906933" cy="1101276"/>
          </a:xfrm>
          <a:prstGeom prst="rect">
            <a:avLst/>
          </a:prstGeom>
          <a:ln w="28575">
            <a:solidFill>
              <a:srgbClr val="00CC00"/>
            </a:solidFill>
          </a:ln>
        </p:spPr>
      </p:pic>
      <p:sp>
        <p:nvSpPr>
          <p:cNvPr id="44" name="文字方塊 43">
            <a:extLst>
              <a:ext uri="{FF2B5EF4-FFF2-40B4-BE49-F238E27FC236}">
                <a16:creationId xmlns:a16="http://schemas.microsoft.com/office/drawing/2014/main" id="{27E3F8C8-D706-7946-BF3F-105277FC16F5}"/>
              </a:ext>
            </a:extLst>
          </p:cNvPr>
          <p:cNvSpPr txBox="1"/>
          <p:nvPr/>
        </p:nvSpPr>
        <p:spPr>
          <a:xfrm>
            <a:off x="6018801" y="5907540"/>
            <a:ext cx="1005404" cy="338554"/>
          </a:xfrm>
          <a:prstGeom prst="rect">
            <a:avLst/>
          </a:prstGeom>
          <a:noFill/>
        </p:spPr>
        <p:txBody>
          <a:bodyPr wrap="none" rtlCol="0">
            <a:spAutoFit/>
          </a:bodyPr>
          <a:lstStyle/>
          <a:p>
            <a:pPr algn="ctr"/>
            <a:r>
              <a:rPr kumimoji="1" lang="en-US" altLang="zh-TW" dirty="0"/>
              <a:t>(#188_4)</a:t>
            </a:r>
            <a:endParaRPr kumimoji="1" lang="zh-TW" altLang="en-US" dirty="0"/>
          </a:p>
        </p:txBody>
      </p:sp>
      <p:sp>
        <p:nvSpPr>
          <p:cNvPr id="46" name="文字方塊 45">
            <a:extLst>
              <a:ext uri="{FF2B5EF4-FFF2-40B4-BE49-F238E27FC236}">
                <a16:creationId xmlns:a16="http://schemas.microsoft.com/office/drawing/2014/main" id="{75545A0F-2805-FD49-96C9-BE459BE2A18B}"/>
              </a:ext>
            </a:extLst>
          </p:cNvPr>
          <p:cNvSpPr txBox="1"/>
          <p:nvPr/>
        </p:nvSpPr>
        <p:spPr>
          <a:xfrm>
            <a:off x="7249012" y="5902120"/>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pic>
        <p:nvPicPr>
          <p:cNvPr id="5" name="圖片 4">
            <a:extLst>
              <a:ext uri="{FF2B5EF4-FFF2-40B4-BE49-F238E27FC236}">
                <a16:creationId xmlns:a16="http://schemas.microsoft.com/office/drawing/2014/main" id="{189A5F29-C098-8E44-94AC-4F6C6EA96469}"/>
              </a:ext>
            </a:extLst>
          </p:cNvPr>
          <p:cNvPicPr>
            <a:picLocks noChangeAspect="1"/>
          </p:cNvPicPr>
          <p:nvPr/>
        </p:nvPicPr>
        <p:blipFill>
          <a:blip r:embed="rId10"/>
          <a:stretch>
            <a:fillRect/>
          </a:stretch>
        </p:blipFill>
        <p:spPr>
          <a:xfrm>
            <a:off x="309067" y="1541340"/>
            <a:ext cx="971263" cy="1228706"/>
          </a:xfrm>
          <a:prstGeom prst="rect">
            <a:avLst/>
          </a:prstGeom>
        </p:spPr>
      </p:pic>
      <p:pic>
        <p:nvPicPr>
          <p:cNvPr id="6" name="圖片 5">
            <a:extLst>
              <a:ext uri="{FF2B5EF4-FFF2-40B4-BE49-F238E27FC236}">
                <a16:creationId xmlns:a16="http://schemas.microsoft.com/office/drawing/2014/main" id="{330D70D2-0242-B740-B3C7-5BE9DA05391A}"/>
              </a:ext>
            </a:extLst>
          </p:cNvPr>
          <p:cNvPicPr>
            <a:picLocks noChangeAspect="1"/>
          </p:cNvPicPr>
          <p:nvPr/>
        </p:nvPicPr>
        <p:blipFill>
          <a:blip r:embed="rId11"/>
          <a:stretch>
            <a:fillRect/>
          </a:stretch>
        </p:blipFill>
        <p:spPr>
          <a:xfrm>
            <a:off x="2057379" y="1552371"/>
            <a:ext cx="1035968" cy="1228706"/>
          </a:xfrm>
          <a:prstGeom prst="rect">
            <a:avLst/>
          </a:prstGeom>
          <a:ln w="28575">
            <a:solidFill>
              <a:srgbClr val="C00000"/>
            </a:solidFill>
          </a:ln>
        </p:spPr>
      </p:pic>
      <p:pic>
        <p:nvPicPr>
          <p:cNvPr id="7" name="圖片 6">
            <a:extLst>
              <a:ext uri="{FF2B5EF4-FFF2-40B4-BE49-F238E27FC236}">
                <a16:creationId xmlns:a16="http://schemas.microsoft.com/office/drawing/2014/main" id="{03FAE2C0-9DB5-DE4A-982F-1C2B43A80B34}"/>
              </a:ext>
            </a:extLst>
          </p:cNvPr>
          <p:cNvPicPr>
            <a:picLocks noChangeAspect="1"/>
          </p:cNvPicPr>
          <p:nvPr/>
        </p:nvPicPr>
        <p:blipFill>
          <a:blip r:embed="rId12"/>
          <a:stretch>
            <a:fillRect/>
          </a:stretch>
        </p:blipFill>
        <p:spPr>
          <a:xfrm>
            <a:off x="3437984" y="1571248"/>
            <a:ext cx="1005404" cy="1180257"/>
          </a:xfrm>
          <a:prstGeom prst="rect">
            <a:avLst/>
          </a:prstGeom>
          <a:ln w="28575">
            <a:solidFill>
              <a:srgbClr val="C00000"/>
            </a:solidFill>
          </a:ln>
        </p:spPr>
      </p:pic>
      <p:pic>
        <p:nvPicPr>
          <p:cNvPr id="8" name="圖片 7">
            <a:extLst>
              <a:ext uri="{FF2B5EF4-FFF2-40B4-BE49-F238E27FC236}">
                <a16:creationId xmlns:a16="http://schemas.microsoft.com/office/drawing/2014/main" id="{92D135C3-7914-D842-B5B6-7F32B55B5A8E}"/>
              </a:ext>
            </a:extLst>
          </p:cNvPr>
          <p:cNvPicPr>
            <a:picLocks noChangeAspect="1"/>
          </p:cNvPicPr>
          <p:nvPr/>
        </p:nvPicPr>
        <p:blipFill>
          <a:blip r:embed="rId13"/>
          <a:stretch>
            <a:fillRect/>
          </a:stretch>
        </p:blipFill>
        <p:spPr>
          <a:xfrm>
            <a:off x="3505153" y="3119600"/>
            <a:ext cx="911984" cy="1185579"/>
          </a:xfrm>
          <a:prstGeom prst="rect">
            <a:avLst/>
          </a:prstGeom>
          <a:ln w="28575">
            <a:solidFill>
              <a:srgbClr val="00CC00"/>
            </a:solidFill>
          </a:ln>
        </p:spPr>
      </p:pic>
      <p:pic>
        <p:nvPicPr>
          <p:cNvPr id="47" name="圖片 46">
            <a:extLst>
              <a:ext uri="{FF2B5EF4-FFF2-40B4-BE49-F238E27FC236}">
                <a16:creationId xmlns:a16="http://schemas.microsoft.com/office/drawing/2014/main" id="{642C3CC6-2351-DC41-BDB5-DCAFB4B457B4}"/>
              </a:ext>
            </a:extLst>
          </p:cNvPr>
          <p:cNvPicPr>
            <a:picLocks noChangeAspect="1"/>
          </p:cNvPicPr>
          <p:nvPr/>
        </p:nvPicPr>
        <p:blipFill>
          <a:blip r:embed="rId14"/>
          <a:stretch>
            <a:fillRect/>
          </a:stretch>
        </p:blipFill>
        <p:spPr>
          <a:xfrm>
            <a:off x="4779916" y="3173775"/>
            <a:ext cx="887697" cy="1171720"/>
          </a:xfrm>
          <a:prstGeom prst="rect">
            <a:avLst/>
          </a:prstGeom>
          <a:ln w="28575">
            <a:solidFill>
              <a:srgbClr val="C00000"/>
            </a:solidFill>
          </a:ln>
        </p:spPr>
      </p:pic>
      <p:pic>
        <p:nvPicPr>
          <p:cNvPr id="9" name="圖片 8">
            <a:extLst>
              <a:ext uri="{FF2B5EF4-FFF2-40B4-BE49-F238E27FC236}">
                <a16:creationId xmlns:a16="http://schemas.microsoft.com/office/drawing/2014/main" id="{5EDA1A41-6EB4-A44A-AA4F-A25C167912A1}"/>
              </a:ext>
            </a:extLst>
          </p:cNvPr>
          <p:cNvPicPr>
            <a:picLocks noChangeAspect="1"/>
          </p:cNvPicPr>
          <p:nvPr/>
        </p:nvPicPr>
        <p:blipFill>
          <a:blip r:embed="rId15"/>
          <a:stretch>
            <a:fillRect/>
          </a:stretch>
        </p:blipFill>
        <p:spPr>
          <a:xfrm>
            <a:off x="6064240" y="3173775"/>
            <a:ext cx="918740" cy="1148425"/>
          </a:xfrm>
          <a:prstGeom prst="rect">
            <a:avLst/>
          </a:prstGeom>
          <a:ln w="28575">
            <a:solidFill>
              <a:srgbClr val="C00000"/>
            </a:solidFill>
          </a:ln>
        </p:spPr>
      </p:pic>
      <p:pic>
        <p:nvPicPr>
          <p:cNvPr id="10" name="圖片 9">
            <a:extLst>
              <a:ext uri="{FF2B5EF4-FFF2-40B4-BE49-F238E27FC236}">
                <a16:creationId xmlns:a16="http://schemas.microsoft.com/office/drawing/2014/main" id="{5054A5B8-A57D-7340-9BC3-096735C06032}"/>
              </a:ext>
            </a:extLst>
          </p:cNvPr>
          <p:cNvPicPr>
            <a:picLocks noChangeAspect="1"/>
          </p:cNvPicPr>
          <p:nvPr/>
        </p:nvPicPr>
        <p:blipFill>
          <a:blip r:embed="rId16"/>
          <a:stretch>
            <a:fillRect/>
          </a:stretch>
        </p:blipFill>
        <p:spPr>
          <a:xfrm>
            <a:off x="7374885" y="3157099"/>
            <a:ext cx="926906" cy="1185578"/>
          </a:xfrm>
          <a:prstGeom prst="rect">
            <a:avLst/>
          </a:prstGeom>
          <a:ln w="28575">
            <a:solidFill>
              <a:srgbClr val="00CC00"/>
            </a:solidFill>
          </a:ln>
        </p:spPr>
      </p:pic>
      <p:pic>
        <p:nvPicPr>
          <p:cNvPr id="12" name="圖片 11">
            <a:extLst>
              <a:ext uri="{FF2B5EF4-FFF2-40B4-BE49-F238E27FC236}">
                <a16:creationId xmlns:a16="http://schemas.microsoft.com/office/drawing/2014/main" id="{22428327-9D74-2944-887F-155DF979BB5E}"/>
              </a:ext>
            </a:extLst>
          </p:cNvPr>
          <p:cNvPicPr>
            <a:picLocks noChangeAspect="1"/>
          </p:cNvPicPr>
          <p:nvPr/>
        </p:nvPicPr>
        <p:blipFill>
          <a:blip r:embed="rId17"/>
          <a:stretch>
            <a:fillRect/>
          </a:stretch>
        </p:blipFill>
        <p:spPr>
          <a:xfrm>
            <a:off x="4736022" y="1571490"/>
            <a:ext cx="931591" cy="1180015"/>
          </a:xfrm>
          <a:prstGeom prst="rect">
            <a:avLst/>
          </a:prstGeom>
          <a:ln w="28575">
            <a:solidFill>
              <a:srgbClr val="C00000"/>
            </a:solidFill>
          </a:ln>
        </p:spPr>
      </p:pic>
      <p:pic>
        <p:nvPicPr>
          <p:cNvPr id="48" name="圖片 47">
            <a:extLst>
              <a:ext uri="{FF2B5EF4-FFF2-40B4-BE49-F238E27FC236}">
                <a16:creationId xmlns:a16="http://schemas.microsoft.com/office/drawing/2014/main" id="{A2EEC7D1-7430-E743-9758-531B72E22955}"/>
              </a:ext>
            </a:extLst>
          </p:cNvPr>
          <p:cNvPicPr>
            <a:picLocks noChangeAspect="1"/>
          </p:cNvPicPr>
          <p:nvPr/>
        </p:nvPicPr>
        <p:blipFill>
          <a:blip r:embed="rId18"/>
          <a:stretch>
            <a:fillRect/>
          </a:stretch>
        </p:blipFill>
        <p:spPr>
          <a:xfrm>
            <a:off x="6111009" y="1571248"/>
            <a:ext cx="913196" cy="1209829"/>
          </a:xfrm>
          <a:prstGeom prst="rect">
            <a:avLst/>
          </a:prstGeom>
          <a:ln w="28575">
            <a:solidFill>
              <a:srgbClr val="00CC00"/>
            </a:solidFill>
          </a:ln>
        </p:spPr>
      </p:pic>
      <p:pic>
        <p:nvPicPr>
          <p:cNvPr id="49" name="圖片 48">
            <a:extLst>
              <a:ext uri="{FF2B5EF4-FFF2-40B4-BE49-F238E27FC236}">
                <a16:creationId xmlns:a16="http://schemas.microsoft.com/office/drawing/2014/main" id="{2E109262-C663-3248-9336-C9411D12720C}"/>
              </a:ext>
            </a:extLst>
          </p:cNvPr>
          <p:cNvPicPr>
            <a:picLocks noChangeAspect="1"/>
          </p:cNvPicPr>
          <p:nvPr/>
        </p:nvPicPr>
        <p:blipFill>
          <a:blip r:embed="rId19"/>
          <a:stretch>
            <a:fillRect/>
          </a:stretch>
        </p:blipFill>
        <p:spPr>
          <a:xfrm>
            <a:off x="7302946" y="1590031"/>
            <a:ext cx="944012" cy="1180015"/>
          </a:xfrm>
          <a:prstGeom prst="rect">
            <a:avLst/>
          </a:prstGeom>
          <a:ln w="28575">
            <a:solidFill>
              <a:srgbClr val="C00000"/>
            </a:solidFill>
          </a:ln>
        </p:spPr>
      </p:pic>
      <p:pic>
        <p:nvPicPr>
          <p:cNvPr id="50" name="圖片 49">
            <a:extLst>
              <a:ext uri="{FF2B5EF4-FFF2-40B4-BE49-F238E27FC236}">
                <a16:creationId xmlns:a16="http://schemas.microsoft.com/office/drawing/2014/main" id="{4A84B643-DFDF-7040-B794-A63E8A723AB3}"/>
              </a:ext>
            </a:extLst>
          </p:cNvPr>
          <p:cNvPicPr>
            <a:picLocks noChangeAspect="1"/>
          </p:cNvPicPr>
          <p:nvPr/>
        </p:nvPicPr>
        <p:blipFill>
          <a:blip r:embed="rId20"/>
          <a:stretch>
            <a:fillRect/>
          </a:stretch>
        </p:blipFill>
        <p:spPr>
          <a:xfrm>
            <a:off x="7324043" y="4814601"/>
            <a:ext cx="979105" cy="1098508"/>
          </a:xfrm>
          <a:prstGeom prst="rect">
            <a:avLst/>
          </a:prstGeom>
          <a:ln w="28575">
            <a:solidFill>
              <a:srgbClr val="C00000"/>
            </a:solidFill>
          </a:ln>
        </p:spPr>
      </p:pic>
    </p:spTree>
    <p:extLst>
      <p:ext uri="{BB962C8B-B14F-4D97-AF65-F5344CB8AC3E}">
        <p14:creationId xmlns:p14="http://schemas.microsoft.com/office/powerpoint/2010/main" val="180584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(Learning to rank)</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29" name="文字方塊 28">
            <a:extLst>
              <a:ext uri="{FF2B5EF4-FFF2-40B4-BE49-F238E27FC236}">
                <a16:creationId xmlns:a16="http://schemas.microsoft.com/office/drawing/2014/main" id="{6BF2B290-FE62-6C47-9A48-54D09328A966}"/>
              </a:ext>
            </a:extLst>
          </p:cNvPr>
          <p:cNvSpPr txBox="1"/>
          <p:nvPr/>
        </p:nvSpPr>
        <p:spPr>
          <a:xfrm>
            <a:off x="4695384" y="3368569"/>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956219" y="2533528"/>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1936914" y="5789401"/>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1874457" y="4833498"/>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1956140" y="2991607"/>
            <a:ext cx="723320" cy="896288"/>
          </a:xfrm>
          <a:prstGeom prst="rect">
            <a:avLst/>
          </a:prstGeom>
          <a:ln w="28575">
            <a:solidFill>
              <a:srgbClr val="00A401"/>
            </a:solidFill>
          </a:ln>
        </p:spPr>
      </p:pic>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4138347" y="3025216"/>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5466961" y="3024528"/>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171069" y="1472737"/>
            <a:ext cx="785447" cy="969275"/>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1874457" y="1995967"/>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1848710" y="3870310"/>
            <a:ext cx="794478" cy="911313"/>
          </a:xfrm>
          <a:prstGeom prst="rect">
            <a:avLst/>
          </a:prstGeom>
          <a:ln w="28575">
            <a:solidFill>
              <a:srgbClr val="00A401"/>
            </a:solidFill>
          </a:ln>
        </p:spPr>
      </p:pic>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extLst>
              <p:ext uri="{D42A27DB-BD31-4B8C-83A1-F6EECF244321}">
                <p14:modId xmlns:p14="http://schemas.microsoft.com/office/powerpoint/2010/main" val="453190562"/>
              </p:ext>
            </p:extLst>
          </p:nvPr>
        </p:nvGraphicFramePr>
        <p:xfrm>
          <a:off x="2699792" y="1472737"/>
          <a:ext cx="3506424" cy="5374160"/>
        </p:xfrm>
        <a:graphic>
          <a:graphicData uri="http://schemas.openxmlformats.org/drawingml/2006/table">
            <a:tbl>
              <a:tblPr>
                <a:tableStyleId>{5C22544A-7EE6-4342-B048-85BDC9FD1C3A}</a:tableStyleId>
              </a:tblPr>
              <a:tblGrid>
                <a:gridCol w="876606">
                  <a:extLst>
                    <a:ext uri="{9D8B030D-6E8A-4147-A177-3AD203B41FA5}">
                      <a16:colId xmlns:a16="http://schemas.microsoft.com/office/drawing/2014/main" val="1408667566"/>
                    </a:ext>
                  </a:extLst>
                </a:gridCol>
                <a:gridCol w="876606">
                  <a:extLst>
                    <a:ext uri="{9D8B030D-6E8A-4147-A177-3AD203B41FA5}">
                      <a16:colId xmlns:a16="http://schemas.microsoft.com/office/drawing/2014/main" val="2552199170"/>
                    </a:ext>
                  </a:extLst>
                </a:gridCol>
                <a:gridCol w="876606">
                  <a:extLst>
                    <a:ext uri="{9D8B030D-6E8A-4147-A177-3AD203B41FA5}">
                      <a16:colId xmlns:a16="http://schemas.microsoft.com/office/drawing/2014/main" val="1706370064"/>
                    </a:ext>
                  </a:extLst>
                </a:gridCol>
                <a:gridCol w="876606">
                  <a:extLst>
                    <a:ext uri="{9D8B030D-6E8A-4147-A177-3AD203B41FA5}">
                      <a16:colId xmlns:a16="http://schemas.microsoft.com/office/drawing/2014/main" val="3646394294"/>
                    </a:ext>
                  </a:extLst>
                </a:gridCol>
              </a:tblGrid>
              <a:tr h="503941">
                <a:tc>
                  <a:txBody>
                    <a:bodyPr/>
                    <a:lstStyle/>
                    <a:p>
                      <a:pPr algn="ctr">
                        <a:lnSpc>
                          <a:spcPct val="100000"/>
                        </a:lnSpc>
                      </a:pPr>
                      <a:r>
                        <a:rPr lang="en-US" altLang="zh-TW" sz="1200" dirty="0">
                          <a:latin typeface="+mn-lt"/>
                        </a:rPr>
                        <a:t>Cosine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L2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Flipped cosine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Flipped L2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6179191"/>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p:graphicFrame>
        <p:nvGraphicFramePr>
          <p:cNvPr id="28" name="表格 27">
            <a:extLst>
              <a:ext uri="{FF2B5EF4-FFF2-40B4-BE49-F238E27FC236}">
                <a16:creationId xmlns:a16="http://schemas.microsoft.com/office/drawing/2014/main" id="{2B56D140-18B3-B34C-A61C-7D6A456D47AD}"/>
              </a:ext>
            </a:extLst>
          </p:cNvPr>
          <p:cNvGraphicFramePr>
            <a:graphicFrameLocks noGrp="1"/>
          </p:cNvGraphicFramePr>
          <p:nvPr>
            <p:extLst>
              <p:ext uri="{D42A27DB-BD31-4B8C-83A1-F6EECF244321}">
                <p14:modId xmlns:p14="http://schemas.microsoft.com/office/powerpoint/2010/main" val="2295202515"/>
              </p:ext>
            </p:extLst>
          </p:nvPr>
        </p:nvGraphicFramePr>
        <p:xfrm>
          <a:off x="6439515" y="1519990"/>
          <a:ext cx="529274" cy="5238021"/>
        </p:xfrm>
        <a:graphic>
          <a:graphicData uri="http://schemas.openxmlformats.org/drawingml/2006/table">
            <a:tbl>
              <a:tblPr>
                <a:tableStyleId>{5C22544A-7EE6-4342-B048-85BDC9FD1C3A}</a:tableStyleId>
              </a:tblPr>
              <a:tblGrid>
                <a:gridCol w="529274">
                  <a:extLst>
                    <a:ext uri="{9D8B030D-6E8A-4147-A177-3AD203B41FA5}">
                      <a16:colId xmlns:a16="http://schemas.microsoft.com/office/drawing/2014/main" val="1408667566"/>
                    </a:ext>
                  </a:extLst>
                </a:gridCol>
              </a:tblGrid>
              <a:tr h="503941">
                <a:tc>
                  <a:txBody>
                    <a:bodyPr/>
                    <a:lstStyle/>
                    <a:p>
                      <a:pPr algn="ctr"/>
                      <a:r>
                        <a:rPr lang="en-US" altLang="zh-TW" sz="1050" dirty="0">
                          <a:latin typeface="+mn-lt"/>
                        </a:rPr>
                        <a:t>Label</a:t>
                      </a:r>
                      <a:endParaRPr lang="zh-TW" altLang="en-US" sz="105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6179191"/>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0</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0</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p:pic>
        <p:nvPicPr>
          <p:cNvPr id="34" name="圖片 33">
            <a:extLst>
              <a:ext uri="{FF2B5EF4-FFF2-40B4-BE49-F238E27FC236}">
                <a16:creationId xmlns:a16="http://schemas.microsoft.com/office/drawing/2014/main" id="{E8616608-05E5-A349-905C-627C5F543E04}"/>
              </a:ext>
            </a:extLst>
          </p:cNvPr>
          <p:cNvPicPr>
            <a:picLocks noChangeAspect="1"/>
          </p:cNvPicPr>
          <p:nvPr/>
        </p:nvPicPr>
        <p:blipFill>
          <a:blip r:embed="rId7"/>
          <a:stretch>
            <a:fillRect/>
          </a:stretch>
        </p:blipFill>
        <p:spPr>
          <a:xfrm flipH="1">
            <a:off x="171069" y="2704853"/>
            <a:ext cx="785447" cy="969275"/>
          </a:xfrm>
          <a:prstGeom prst="rect">
            <a:avLst/>
          </a:prstGeom>
        </p:spPr>
      </p:pic>
      <p:sp>
        <p:nvSpPr>
          <p:cNvPr id="35" name="文字方塊 34">
            <a:extLst>
              <a:ext uri="{FF2B5EF4-FFF2-40B4-BE49-F238E27FC236}">
                <a16:creationId xmlns:a16="http://schemas.microsoft.com/office/drawing/2014/main" id="{B5C79CFD-56E1-D14E-9CBD-54F813575224}"/>
              </a:ext>
            </a:extLst>
          </p:cNvPr>
          <p:cNvSpPr txBox="1"/>
          <p:nvPr/>
        </p:nvSpPr>
        <p:spPr>
          <a:xfrm>
            <a:off x="168837" y="2404156"/>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36" name="文字方塊 35">
            <a:extLst>
              <a:ext uri="{FF2B5EF4-FFF2-40B4-BE49-F238E27FC236}">
                <a16:creationId xmlns:a16="http://schemas.microsoft.com/office/drawing/2014/main" id="{D74DA7A6-0594-8A43-A9B2-326925CA28DA}"/>
              </a:ext>
            </a:extLst>
          </p:cNvPr>
          <p:cNvSpPr txBox="1"/>
          <p:nvPr/>
        </p:nvSpPr>
        <p:spPr>
          <a:xfrm>
            <a:off x="107719" y="3701033"/>
            <a:ext cx="912429" cy="584775"/>
          </a:xfrm>
          <a:prstGeom prst="rect">
            <a:avLst/>
          </a:prstGeom>
          <a:noFill/>
        </p:spPr>
        <p:txBody>
          <a:bodyPr wrap="none" rtlCol="0">
            <a:spAutoFit/>
          </a:bodyPr>
          <a:lstStyle/>
          <a:p>
            <a:pPr algn="ctr"/>
            <a:r>
              <a:rPr kumimoji="1" lang="en-US" altLang="zh-TW" dirty="0"/>
              <a:t>Flipped </a:t>
            </a:r>
          </a:p>
          <a:p>
            <a:pPr algn="ctr"/>
            <a:r>
              <a:rPr kumimoji="1" lang="en-US" altLang="zh-TW" dirty="0"/>
              <a:t>Probe</a:t>
            </a:r>
            <a:endParaRPr kumimoji="1" lang="zh-TW" altLang="en-US" dirty="0"/>
          </a:p>
        </p:txBody>
      </p:sp>
    </p:spTree>
    <p:extLst>
      <p:ext uri="{BB962C8B-B14F-4D97-AF65-F5344CB8AC3E}">
        <p14:creationId xmlns:p14="http://schemas.microsoft.com/office/powerpoint/2010/main" val="3184620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(Learning to rank)</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pic>
        <p:nvPicPr>
          <p:cNvPr id="16" name="圖片 15">
            <a:extLst>
              <a:ext uri="{FF2B5EF4-FFF2-40B4-BE49-F238E27FC236}">
                <a16:creationId xmlns:a16="http://schemas.microsoft.com/office/drawing/2014/main" id="{FEDEA8D9-4629-3648-B0FE-C282E51304BC}"/>
              </a:ext>
            </a:extLst>
          </p:cNvPr>
          <p:cNvPicPr>
            <a:picLocks noChangeAspect="1"/>
          </p:cNvPicPr>
          <p:nvPr/>
        </p:nvPicPr>
        <p:blipFill>
          <a:blip r:embed="rId3"/>
          <a:stretch>
            <a:fillRect/>
          </a:stretch>
        </p:blipFill>
        <p:spPr>
          <a:xfrm>
            <a:off x="793695" y="1758441"/>
            <a:ext cx="888426" cy="1110533"/>
          </a:xfrm>
          <a:prstGeom prst="rect">
            <a:avLst/>
          </a:prstGeom>
        </p:spPr>
      </p:pic>
      <p:sp>
        <p:nvSpPr>
          <p:cNvPr id="17" name="圓角矩形 16">
            <a:extLst>
              <a:ext uri="{FF2B5EF4-FFF2-40B4-BE49-F238E27FC236}">
                <a16:creationId xmlns:a16="http://schemas.microsoft.com/office/drawing/2014/main" id="{6577E868-FBCE-B145-9FEA-9BD1D9459546}"/>
              </a:ext>
            </a:extLst>
          </p:cNvPr>
          <p:cNvSpPr/>
          <p:nvPr/>
        </p:nvSpPr>
        <p:spPr>
          <a:xfrm>
            <a:off x="5599934" y="3549704"/>
            <a:ext cx="1263031" cy="557888"/>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L2R model</a:t>
            </a:r>
            <a:endParaRPr kumimoji="1" lang="zh-TW" altLang="en-US" sz="1500" b="1" dirty="0">
              <a:latin typeface="Microsoft JhengHei" panose="020B0604030504040204" pitchFamily="34" charset="-120"/>
              <a:ea typeface="Microsoft JhengHei" panose="020B0604030504040204" pitchFamily="34" charset="-120"/>
            </a:endParaRPr>
          </a:p>
        </p:txBody>
      </p:sp>
      <p:graphicFrame>
        <p:nvGraphicFramePr>
          <p:cNvPr id="18" name="表格 17">
            <a:extLst>
              <a:ext uri="{FF2B5EF4-FFF2-40B4-BE49-F238E27FC236}">
                <a16:creationId xmlns:a16="http://schemas.microsoft.com/office/drawing/2014/main" id="{A009F52B-C72D-C94D-9D65-9AD2B9A88174}"/>
              </a:ext>
            </a:extLst>
          </p:cNvPr>
          <p:cNvGraphicFramePr>
            <a:graphicFrameLocks noGrp="1"/>
          </p:cNvGraphicFramePr>
          <p:nvPr>
            <p:extLst>
              <p:ext uri="{D42A27DB-BD31-4B8C-83A1-F6EECF244321}">
                <p14:modId xmlns:p14="http://schemas.microsoft.com/office/powerpoint/2010/main" val="1309879553"/>
              </p:ext>
            </p:extLst>
          </p:nvPr>
        </p:nvGraphicFramePr>
        <p:xfrm>
          <a:off x="695015" y="4854855"/>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19" name="文字方塊 18">
            <a:extLst>
              <a:ext uri="{FF2B5EF4-FFF2-40B4-BE49-F238E27FC236}">
                <a16:creationId xmlns:a16="http://schemas.microsoft.com/office/drawing/2014/main" id="{292843E2-D9F0-8A44-AE8A-7C92F17A1EA7}"/>
              </a:ext>
            </a:extLst>
          </p:cNvPr>
          <p:cNvSpPr txBox="1"/>
          <p:nvPr/>
        </p:nvSpPr>
        <p:spPr>
          <a:xfrm>
            <a:off x="876441" y="2927044"/>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20" name="文字方塊 19">
            <a:extLst>
              <a:ext uri="{FF2B5EF4-FFF2-40B4-BE49-F238E27FC236}">
                <a16:creationId xmlns:a16="http://schemas.microsoft.com/office/drawing/2014/main" id="{2FCA6DC2-D6AB-424C-B68F-2E7E5F1EA25E}"/>
              </a:ext>
            </a:extLst>
          </p:cNvPr>
          <p:cNvSpPr txBox="1"/>
          <p:nvPr/>
        </p:nvSpPr>
        <p:spPr>
          <a:xfrm>
            <a:off x="521863" y="5100839"/>
            <a:ext cx="1315532" cy="523220"/>
          </a:xfrm>
          <a:prstGeom prst="rect">
            <a:avLst/>
          </a:prstGeom>
          <a:noFill/>
        </p:spPr>
        <p:txBody>
          <a:bodyPr wrap="square" rtlCol="0">
            <a:spAutoFit/>
          </a:bodyPr>
          <a:lstStyle/>
          <a:p>
            <a:pPr algn="ctr"/>
            <a:r>
              <a:rPr lang="en-US" altLang="zh-TW" sz="1400" dirty="0"/>
              <a:t>Cosine </a:t>
            </a:r>
          </a:p>
          <a:p>
            <a:pPr algn="ctr"/>
            <a:r>
              <a:rPr lang="en-US" altLang="zh-TW" sz="1400" dirty="0"/>
              <a:t>distance rank </a:t>
            </a:r>
            <a:endParaRPr kumimoji="1" lang="zh-TW" altLang="en-US" sz="1400" dirty="0"/>
          </a:p>
        </p:txBody>
      </p:sp>
      <p:cxnSp>
        <p:nvCxnSpPr>
          <p:cNvPr id="23" name="直線箭頭接點 22">
            <a:extLst>
              <a:ext uri="{FF2B5EF4-FFF2-40B4-BE49-F238E27FC236}">
                <a16:creationId xmlns:a16="http://schemas.microsoft.com/office/drawing/2014/main" id="{CFFE7A68-8383-794C-848A-63B99BB3295B}"/>
              </a:ext>
            </a:extLst>
          </p:cNvPr>
          <p:cNvCxnSpPr>
            <a:cxnSpLocks/>
            <a:stCxn id="19" idx="2"/>
            <a:endCxn id="25" idx="0"/>
          </p:cNvCxnSpPr>
          <p:nvPr/>
        </p:nvCxnSpPr>
        <p:spPr>
          <a:xfrm>
            <a:off x="1242086" y="3265598"/>
            <a:ext cx="174" cy="42269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5" name="圓角矩形 24">
            <a:extLst>
              <a:ext uri="{FF2B5EF4-FFF2-40B4-BE49-F238E27FC236}">
                <a16:creationId xmlns:a16="http://schemas.microsoft.com/office/drawing/2014/main" id="{FB6CAB3F-4266-5E4B-82B6-DE9C758AE17A}"/>
              </a:ext>
            </a:extLst>
          </p:cNvPr>
          <p:cNvSpPr/>
          <p:nvPr/>
        </p:nvSpPr>
        <p:spPr>
          <a:xfrm>
            <a:off x="521863" y="3688294"/>
            <a:ext cx="1440793" cy="65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Feature E</a:t>
            </a:r>
            <a:r>
              <a:rPr lang="en-US" altLang="zh-TW" sz="1500" b="1" dirty="0">
                <a:latin typeface="Microsoft JhengHei" panose="020B0604030504040204" pitchFamily="34" charset="-120"/>
                <a:ea typeface="Microsoft JhengHei" panose="020B0604030504040204" pitchFamily="34" charset="-120"/>
              </a:rPr>
              <a:t>xtractor</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26" name="直線箭頭接點 25">
            <a:extLst>
              <a:ext uri="{FF2B5EF4-FFF2-40B4-BE49-F238E27FC236}">
                <a16:creationId xmlns:a16="http://schemas.microsoft.com/office/drawing/2014/main" id="{44EBCBD0-2747-E344-A7AD-3D235BC385AB}"/>
              </a:ext>
            </a:extLst>
          </p:cNvPr>
          <p:cNvCxnSpPr>
            <a:cxnSpLocks/>
            <a:stCxn id="25" idx="2"/>
          </p:cNvCxnSpPr>
          <p:nvPr/>
        </p:nvCxnSpPr>
        <p:spPr>
          <a:xfrm flipH="1">
            <a:off x="1234485" y="4339904"/>
            <a:ext cx="7775" cy="37093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aphicFrame>
        <p:nvGraphicFramePr>
          <p:cNvPr id="34" name="表格 33">
            <a:extLst>
              <a:ext uri="{FF2B5EF4-FFF2-40B4-BE49-F238E27FC236}">
                <a16:creationId xmlns:a16="http://schemas.microsoft.com/office/drawing/2014/main" id="{66AE3FFB-2FD6-A84C-93C7-5DA5311B734A}"/>
              </a:ext>
            </a:extLst>
          </p:cNvPr>
          <p:cNvGraphicFramePr>
            <a:graphicFrameLocks noGrp="1"/>
          </p:cNvGraphicFramePr>
          <p:nvPr>
            <p:extLst>
              <p:ext uri="{D42A27DB-BD31-4B8C-83A1-F6EECF244321}">
                <p14:modId xmlns:p14="http://schemas.microsoft.com/office/powerpoint/2010/main" val="809890806"/>
              </p:ext>
            </p:extLst>
          </p:nvPr>
        </p:nvGraphicFramePr>
        <p:xfrm>
          <a:off x="3792489" y="3429000"/>
          <a:ext cx="1263030" cy="958012"/>
        </p:xfrm>
        <a:graphic>
          <a:graphicData uri="http://schemas.openxmlformats.org/drawingml/2006/table">
            <a:tbl>
              <a:tblPr>
                <a:tableStyleId>{5C22544A-7EE6-4342-B048-85BDC9FD1C3A}</a:tableStyleId>
              </a:tblPr>
              <a:tblGrid>
                <a:gridCol w="252606">
                  <a:extLst>
                    <a:ext uri="{9D8B030D-6E8A-4147-A177-3AD203B41FA5}">
                      <a16:colId xmlns:a16="http://schemas.microsoft.com/office/drawing/2014/main" val="1548362791"/>
                    </a:ext>
                  </a:extLst>
                </a:gridCol>
                <a:gridCol w="252606">
                  <a:extLst>
                    <a:ext uri="{9D8B030D-6E8A-4147-A177-3AD203B41FA5}">
                      <a16:colId xmlns:a16="http://schemas.microsoft.com/office/drawing/2014/main" val="1313824661"/>
                    </a:ext>
                  </a:extLst>
                </a:gridCol>
                <a:gridCol w="252606">
                  <a:extLst>
                    <a:ext uri="{9D8B030D-6E8A-4147-A177-3AD203B41FA5}">
                      <a16:colId xmlns:a16="http://schemas.microsoft.com/office/drawing/2014/main" val="151802899"/>
                    </a:ext>
                  </a:extLst>
                </a:gridCol>
                <a:gridCol w="252606">
                  <a:extLst>
                    <a:ext uri="{9D8B030D-6E8A-4147-A177-3AD203B41FA5}">
                      <a16:colId xmlns:a16="http://schemas.microsoft.com/office/drawing/2014/main" val="1784609352"/>
                    </a:ext>
                  </a:extLst>
                </a:gridCol>
                <a:gridCol w="252606">
                  <a:extLst>
                    <a:ext uri="{9D8B030D-6E8A-4147-A177-3AD203B41FA5}">
                      <a16:colId xmlns:a16="http://schemas.microsoft.com/office/drawing/2014/main" val="771755200"/>
                    </a:ext>
                  </a:extLst>
                </a:gridCol>
              </a:tblGrid>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0963089"/>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8734278"/>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4232189"/>
                  </a:ext>
                </a:extLst>
              </a:tr>
            </a:tbl>
          </a:graphicData>
        </a:graphic>
      </p:graphicFrame>
      <p:sp>
        <p:nvSpPr>
          <p:cNvPr id="35" name="文字方塊 34">
            <a:extLst>
              <a:ext uri="{FF2B5EF4-FFF2-40B4-BE49-F238E27FC236}">
                <a16:creationId xmlns:a16="http://schemas.microsoft.com/office/drawing/2014/main" id="{FE9AFE07-B14D-AB45-81E7-DBA4488DD726}"/>
              </a:ext>
            </a:extLst>
          </p:cNvPr>
          <p:cNvSpPr txBox="1"/>
          <p:nvPr/>
        </p:nvSpPr>
        <p:spPr>
          <a:xfrm>
            <a:off x="2252244" y="2001745"/>
            <a:ext cx="2019515" cy="307777"/>
          </a:xfrm>
          <a:prstGeom prst="rect">
            <a:avLst/>
          </a:prstGeom>
          <a:noFill/>
        </p:spPr>
        <p:txBody>
          <a:bodyPr wrap="square" rtlCol="0">
            <a:spAutoFit/>
          </a:bodyPr>
          <a:lstStyle/>
          <a:p>
            <a:pPr algn="ctr" eaLnBrk="1" fontAlgn="ctr" hangingPunct="1"/>
            <a:r>
              <a:rPr lang="en-US" altLang="zh-TW" sz="1400" dirty="0"/>
              <a:t>Calculate Features</a:t>
            </a:r>
            <a:endParaRPr lang="zh-TW" altLang="zh-TW" sz="1400" dirty="0"/>
          </a:p>
        </p:txBody>
      </p:sp>
      <p:cxnSp>
        <p:nvCxnSpPr>
          <p:cNvPr id="27" name="肘形接點 26">
            <a:extLst>
              <a:ext uri="{FF2B5EF4-FFF2-40B4-BE49-F238E27FC236}">
                <a16:creationId xmlns:a16="http://schemas.microsoft.com/office/drawing/2014/main" id="{3E89B612-9565-324D-A04B-724FFFAA1B21}"/>
              </a:ext>
            </a:extLst>
          </p:cNvPr>
          <p:cNvCxnSpPr>
            <a:cxnSpLocks/>
            <a:endCxn id="34" idx="0"/>
          </p:cNvCxnSpPr>
          <p:nvPr/>
        </p:nvCxnSpPr>
        <p:spPr>
          <a:xfrm>
            <a:off x="1964751" y="2284950"/>
            <a:ext cx="2459253" cy="1144050"/>
          </a:xfrm>
          <a:prstGeom prst="bentConnector2">
            <a:avLst/>
          </a:prstGeom>
          <a:ln w="38100">
            <a:solidFill>
              <a:srgbClr val="00A40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43">
            <a:extLst>
              <a:ext uri="{FF2B5EF4-FFF2-40B4-BE49-F238E27FC236}">
                <a16:creationId xmlns:a16="http://schemas.microsoft.com/office/drawing/2014/main" id="{79D33EE7-A7E1-DC42-8609-39E4006A96AA}"/>
              </a:ext>
            </a:extLst>
          </p:cNvPr>
          <p:cNvCxnSpPr>
            <a:cxnSpLocks/>
            <a:stCxn id="18" idx="3"/>
          </p:cNvCxnSpPr>
          <p:nvPr/>
        </p:nvCxnSpPr>
        <p:spPr>
          <a:xfrm flipV="1">
            <a:off x="1780800" y="3578717"/>
            <a:ext cx="1839596" cy="1372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線箭頭接點 47">
            <a:extLst>
              <a:ext uri="{FF2B5EF4-FFF2-40B4-BE49-F238E27FC236}">
                <a16:creationId xmlns:a16="http://schemas.microsoft.com/office/drawing/2014/main" id="{665D2AA9-986F-834A-AA90-36E04A923570}"/>
              </a:ext>
            </a:extLst>
          </p:cNvPr>
          <p:cNvCxnSpPr>
            <a:cxnSpLocks/>
          </p:cNvCxnSpPr>
          <p:nvPr/>
        </p:nvCxnSpPr>
        <p:spPr>
          <a:xfrm>
            <a:off x="6903322" y="3838713"/>
            <a:ext cx="504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aphicFrame>
        <p:nvGraphicFramePr>
          <p:cNvPr id="49" name="表格 48">
            <a:extLst>
              <a:ext uri="{FF2B5EF4-FFF2-40B4-BE49-F238E27FC236}">
                <a16:creationId xmlns:a16="http://schemas.microsoft.com/office/drawing/2014/main" id="{96D8262A-FB02-F644-8194-81986325DC7E}"/>
              </a:ext>
            </a:extLst>
          </p:cNvPr>
          <p:cNvGraphicFramePr>
            <a:graphicFrameLocks noGrp="1"/>
          </p:cNvGraphicFramePr>
          <p:nvPr>
            <p:extLst>
              <p:ext uri="{D42A27DB-BD31-4B8C-83A1-F6EECF244321}">
                <p14:modId xmlns:p14="http://schemas.microsoft.com/office/powerpoint/2010/main" val="90606050"/>
              </p:ext>
            </p:extLst>
          </p:nvPr>
        </p:nvGraphicFramePr>
        <p:xfrm>
          <a:off x="7411052" y="3770645"/>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50" name="文字方塊 49">
            <a:extLst>
              <a:ext uri="{FF2B5EF4-FFF2-40B4-BE49-F238E27FC236}">
                <a16:creationId xmlns:a16="http://schemas.microsoft.com/office/drawing/2014/main" id="{BF2478D8-F509-F24E-A7CE-9D9F7410113D}"/>
              </a:ext>
            </a:extLst>
          </p:cNvPr>
          <p:cNvSpPr txBox="1"/>
          <p:nvPr/>
        </p:nvSpPr>
        <p:spPr>
          <a:xfrm>
            <a:off x="7271785" y="3428834"/>
            <a:ext cx="1315532" cy="307777"/>
          </a:xfrm>
          <a:prstGeom prst="rect">
            <a:avLst/>
          </a:prstGeom>
          <a:noFill/>
        </p:spPr>
        <p:txBody>
          <a:bodyPr wrap="square" rtlCol="0">
            <a:spAutoFit/>
          </a:bodyPr>
          <a:lstStyle/>
          <a:p>
            <a:pPr algn="ctr"/>
            <a:r>
              <a:rPr lang="en-US" altLang="zh-TW" sz="1400" dirty="0"/>
              <a:t>New rank</a:t>
            </a:r>
            <a:endParaRPr kumimoji="1" lang="zh-TW" altLang="en-US" sz="1400" dirty="0"/>
          </a:p>
        </p:txBody>
      </p:sp>
      <p:cxnSp>
        <p:nvCxnSpPr>
          <p:cNvPr id="62" name="直線箭頭接點 61">
            <a:extLst>
              <a:ext uri="{FF2B5EF4-FFF2-40B4-BE49-F238E27FC236}">
                <a16:creationId xmlns:a16="http://schemas.microsoft.com/office/drawing/2014/main" id="{1FBE032C-DC30-944B-9117-8C5A40CEC96C}"/>
              </a:ext>
            </a:extLst>
          </p:cNvPr>
          <p:cNvCxnSpPr>
            <a:cxnSpLocks/>
          </p:cNvCxnSpPr>
          <p:nvPr/>
        </p:nvCxnSpPr>
        <p:spPr>
          <a:xfrm>
            <a:off x="5095876" y="3838713"/>
            <a:ext cx="504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11950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CASIA-WebFace</a:t>
            </a: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a:t>
            </a:r>
          </a:p>
        </p:txBody>
      </p:sp>
      <p:graphicFrame>
        <p:nvGraphicFramePr>
          <p:cNvPr id="5" name="表格 4">
            <a:extLst>
              <a:ext uri="{FF2B5EF4-FFF2-40B4-BE49-F238E27FC236}">
                <a16:creationId xmlns:a16="http://schemas.microsoft.com/office/drawing/2014/main" id="{7A4A74F2-6D26-0E4B-88CF-E1D3C7E51FEC}"/>
              </a:ext>
            </a:extLst>
          </p:cNvPr>
          <p:cNvGraphicFramePr>
            <a:graphicFrameLocks noGrp="1"/>
          </p:cNvGraphicFramePr>
          <p:nvPr>
            <p:extLst>
              <p:ext uri="{D42A27DB-BD31-4B8C-83A1-F6EECF244321}">
                <p14:modId xmlns:p14="http://schemas.microsoft.com/office/powerpoint/2010/main" val="2374365152"/>
              </p:ext>
            </p:extLst>
          </p:nvPr>
        </p:nvGraphicFramePr>
        <p:xfrm>
          <a:off x="187340" y="2239228"/>
          <a:ext cx="8280922" cy="2534307"/>
        </p:xfrm>
        <a:graphic>
          <a:graphicData uri="http://schemas.openxmlformats.org/drawingml/2006/table">
            <a:tbl>
              <a:tblPr firstRow="1" firstCol="1" bandRow="1"/>
              <a:tblGrid>
                <a:gridCol w="1936388">
                  <a:extLst>
                    <a:ext uri="{9D8B030D-6E8A-4147-A177-3AD203B41FA5}">
                      <a16:colId xmlns:a16="http://schemas.microsoft.com/office/drawing/2014/main" val="3741762589"/>
                    </a:ext>
                  </a:extLst>
                </a:gridCol>
                <a:gridCol w="906362">
                  <a:extLst>
                    <a:ext uri="{9D8B030D-6E8A-4147-A177-3AD203B41FA5}">
                      <a16:colId xmlns:a16="http://schemas.microsoft.com/office/drawing/2014/main" val="1660469234"/>
                    </a:ext>
                  </a:extLst>
                </a:gridCol>
                <a:gridCol w="906362">
                  <a:extLst>
                    <a:ext uri="{9D8B030D-6E8A-4147-A177-3AD203B41FA5}">
                      <a16:colId xmlns:a16="http://schemas.microsoft.com/office/drawing/2014/main" val="3431903003"/>
                    </a:ext>
                  </a:extLst>
                </a:gridCol>
                <a:gridCol w="906362">
                  <a:extLst>
                    <a:ext uri="{9D8B030D-6E8A-4147-A177-3AD203B41FA5}">
                      <a16:colId xmlns:a16="http://schemas.microsoft.com/office/drawing/2014/main" val="46145682"/>
                    </a:ext>
                  </a:extLst>
                </a:gridCol>
                <a:gridCol w="906362">
                  <a:extLst>
                    <a:ext uri="{9D8B030D-6E8A-4147-A177-3AD203B41FA5}">
                      <a16:colId xmlns:a16="http://schemas.microsoft.com/office/drawing/2014/main" val="1061248061"/>
                    </a:ext>
                  </a:extLst>
                </a:gridCol>
                <a:gridCol w="906362">
                  <a:extLst>
                    <a:ext uri="{9D8B030D-6E8A-4147-A177-3AD203B41FA5}">
                      <a16:colId xmlns:a16="http://schemas.microsoft.com/office/drawing/2014/main" val="1895009309"/>
                    </a:ext>
                  </a:extLst>
                </a:gridCol>
                <a:gridCol w="906362">
                  <a:extLst>
                    <a:ext uri="{9D8B030D-6E8A-4147-A177-3AD203B41FA5}">
                      <a16:colId xmlns:a16="http://schemas.microsoft.com/office/drawing/2014/main" val="165948841"/>
                    </a:ext>
                  </a:extLst>
                </a:gridCol>
                <a:gridCol w="906362">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altLang="en-US" dirty="0"/>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Our proposed</a:t>
                      </a:r>
                    </a:p>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Mean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a:t>84.47</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ctr"/>
                      <a:r>
                        <a:rPr lang="en-US" altLang="zh-TW" dirty="0"/>
                        <a:t>85.84</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86.48</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84.98</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86.75</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86.14</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Learning to rank</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83.89</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7059449"/>
                  </a:ext>
                </a:extLst>
              </a:tr>
            </a:tbl>
          </a:graphicData>
        </a:graphic>
      </p:graphicFrame>
    </p:spTree>
    <p:extLst>
      <p:ext uri="{BB962C8B-B14F-4D97-AF65-F5344CB8AC3E}">
        <p14:creationId xmlns:p14="http://schemas.microsoft.com/office/powerpoint/2010/main" val="2662093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026E56CB-3534-DF43-8617-AB77663A9F09}"/>
              </a:ext>
            </a:extLst>
          </p:cNvPr>
          <p:cNvSpPr>
            <a:spLocks noGrp="1"/>
          </p:cNvSpPr>
          <p:nvPr>
            <p:ph type="title"/>
          </p:nvPr>
        </p:nvSpPr>
        <p:spPr>
          <a:xfrm>
            <a:off x="468313" y="115888"/>
            <a:ext cx="7467600" cy="709612"/>
          </a:xfrm>
        </p:spPr>
        <p:txBody>
          <a:bodyPr>
            <a:normAutofit/>
          </a:bodyPr>
          <a:lstStyle/>
          <a:p>
            <a:pPr>
              <a:defRPr/>
            </a:pPr>
            <a:r>
              <a:rPr lang="en-US" altLang="zh-TW" cap="none" dirty="0"/>
              <a:t>Related Work</a:t>
            </a:r>
          </a:p>
        </p:txBody>
      </p:sp>
      <p:sp>
        <p:nvSpPr>
          <p:cNvPr id="5" name="內容版面配置區 2">
            <a:extLst>
              <a:ext uri="{FF2B5EF4-FFF2-40B4-BE49-F238E27FC236}">
                <a16:creationId xmlns:a16="http://schemas.microsoft.com/office/drawing/2014/main" id="{3D3B0AAC-EE6B-1F40-860A-F82769DA2964}"/>
              </a:ext>
            </a:extLst>
          </p:cNvPr>
          <p:cNvSpPr>
            <a:spLocks noGrp="1"/>
          </p:cNvSpPr>
          <p:nvPr>
            <p:ph idx="1"/>
          </p:nvPr>
        </p:nvSpPr>
        <p:spPr>
          <a:xfrm>
            <a:off x="468313" y="981075"/>
            <a:ext cx="8135937" cy="4608165"/>
          </a:xfrm>
        </p:spPr>
        <p:txBody>
          <a:bodyPr/>
          <a:lstStyle/>
          <a:p>
            <a:r>
              <a:rPr lang="en-US" altLang="zh-TW" dirty="0"/>
              <a:t>Re-ranking for object retrieval</a:t>
            </a:r>
          </a:p>
          <a:p>
            <a:pPr lvl="1"/>
            <a:r>
              <a:rPr lang="en-US" altLang="zh-TW" b="1" dirty="0"/>
              <a:t>Hello neighbor: accurate object retrieval with k-reciprocal nearest neighbors </a:t>
            </a:r>
            <a:r>
              <a:rPr lang="en-US" altLang="zh-TW" dirty="0"/>
              <a:t>(2011)</a:t>
            </a:r>
          </a:p>
          <a:p>
            <a:pPr lvl="2"/>
            <a:r>
              <a:rPr lang="en-US" altLang="zh-TW" dirty="0"/>
              <a:t>K-reciprocal nearest neighbors</a:t>
            </a:r>
          </a:p>
          <a:p>
            <a:pPr lvl="2"/>
            <a:r>
              <a:rPr lang="en-US" altLang="zh-TW" dirty="0"/>
              <a:t>Using different similarity measures for different parts allows for compensation of the “curse of dimensionality”.</a:t>
            </a:r>
          </a:p>
          <a:p>
            <a:pPr lvl="2"/>
            <a:endParaRPr kumimoji="1" lang="en-US" altLang="zh-TW" dirty="0"/>
          </a:p>
          <a:p>
            <a:pPr lvl="1"/>
            <a:endParaRPr kumimoji="1" lang="en-US" altLang="zh-TW" dirty="0"/>
          </a:p>
        </p:txBody>
      </p:sp>
      <p:pic>
        <p:nvPicPr>
          <p:cNvPr id="4" name="圖片 3">
            <a:extLst>
              <a:ext uri="{FF2B5EF4-FFF2-40B4-BE49-F238E27FC236}">
                <a16:creationId xmlns:a16="http://schemas.microsoft.com/office/drawing/2014/main" id="{98F7BD0F-2BA7-254B-8EE5-77D6388881F3}"/>
              </a:ext>
            </a:extLst>
          </p:cNvPr>
          <p:cNvPicPr>
            <a:picLocks noChangeAspect="1"/>
          </p:cNvPicPr>
          <p:nvPr/>
        </p:nvPicPr>
        <p:blipFill>
          <a:blip r:embed="rId3"/>
          <a:stretch>
            <a:fillRect/>
          </a:stretch>
        </p:blipFill>
        <p:spPr>
          <a:xfrm>
            <a:off x="1363328" y="3645024"/>
            <a:ext cx="5677569" cy="2821987"/>
          </a:xfrm>
          <a:prstGeom prst="rect">
            <a:avLst/>
          </a:prstGeom>
        </p:spPr>
      </p:pic>
    </p:spTree>
    <p:extLst>
      <p:ext uri="{BB962C8B-B14F-4D97-AF65-F5344CB8AC3E}">
        <p14:creationId xmlns:p14="http://schemas.microsoft.com/office/powerpoint/2010/main" val="814375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直線箭頭接點 117">
            <a:extLst>
              <a:ext uri="{FF2B5EF4-FFF2-40B4-BE49-F238E27FC236}">
                <a16:creationId xmlns:a16="http://schemas.microsoft.com/office/drawing/2014/main" id="{62976B80-9F5E-1349-8ED5-20ED9B6F1063}"/>
              </a:ext>
            </a:extLst>
          </p:cNvPr>
          <p:cNvCxnSpPr>
            <a:cxnSpLocks/>
            <a:stCxn id="101" idx="3"/>
          </p:cNvCxnSpPr>
          <p:nvPr/>
        </p:nvCxnSpPr>
        <p:spPr>
          <a:xfrm>
            <a:off x="4844237" y="4774143"/>
            <a:ext cx="130901"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4" name="標題 1">
            <a:extLst>
              <a:ext uri="{FF2B5EF4-FFF2-40B4-BE49-F238E27FC236}">
                <a16:creationId xmlns:a16="http://schemas.microsoft.com/office/drawing/2014/main" id="{F1BC1AB5-1FFE-CB42-82A8-9D2620D3F824}"/>
              </a:ext>
            </a:extLst>
          </p:cNvPr>
          <p:cNvSpPr>
            <a:spLocks noGrp="1"/>
          </p:cNvSpPr>
          <p:nvPr>
            <p:ph type="title"/>
          </p:nvPr>
        </p:nvSpPr>
        <p:spPr>
          <a:xfrm>
            <a:off x="468313" y="115888"/>
            <a:ext cx="7467600" cy="709612"/>
          </a:xfrm>
        </p:spPr>
        <p:txBody>
          <a:bodyPr>
            <a:normAutofit/>
          </a:bodyPr>
          <a:lstStyle/>
          <a:p>
            <a:pPr>
              <a:defRPr/>
            </a:pPr>
            <a:r>
              <a:rPr lang="en-US" altLang="zh-TW" cap="none" dirty="0"/>
              <a:t>Method</a:t>
            </a:r>
          </a:p>
        </p:txBody>
      </p:sp>
      <p:sp>
        <p:nvSpPr>
          <p:cNvPr id="28" name="內容版面配置區 2">
            <a:extLst>
              <a:ext uri="{FF2B5EF4-FFF2-40B4-BE49-F238E27FC236}">
                <a16:creationId xmlns:a16="http://schemas.microsoft.com/office/drawing/2014/main" id="{C3E16597-53A0-524B-BBE2-8742336A8599}"/>
              </a:ext>
            </a:extLst>
          </p:cNvPr>
          <p:cNvSpPr>
            <a:spLocks noGrp="1"/>
          </p:cNvSpPr>
          <p:nvPr>
            <p:ph idx="1"/>
          </p:nvPr>
        </p:nvSpPr>
        <p:spPr>
          <a:xfrm>
            <a:off x="468313" y="981076"/>
            <a:ext cx="8135937" cy="547702"/>
          </a:xfrm>
        </p:spPr>
        <p:txBody>
          <a:bodyPr/>
          <a:lstStyle/>
          <a:p>
            <a:r>
              <a:rPr kumimoji="1" lang="en-US" altLang="zh-TW" dirty="0"/>
              <a:t>System flowchart</a:t>
            </a:r>
            <a:endParaRPr lang="en-US" altLang="zh-TW" dirty="0"/>
          </a:p>
          <a:p>
            <a:pPr lvl="1"/>
            <a:endParaRPr kumimoji="1" lang="zh-TW" altLang="en-US" dirty="0"/>
          </a:p>
        </p:txBody>
      </p:sp>
      <p:sp>
        <p:nvSpPr>
          <p:cNvPr id="24" name="文字方塊 23">
            <a:extLst>
              <a:ext uri="{FF2B5EF4-FFF2-40B4-BE49-F238E27FC236}">
                <a16:creationId xmlns:a16="http://schemas.microsoft.com/office/drawing/2014/main" id="{BE51808F-9C0D-0D44-9B07-802EA6ADB88A}"/>
              </a:ext>
            </a:extLst>
          </p:cNvPr>
          <p:cNvSpPr txBox="1"/>
          <p:nvPr/>
        </p:nvSpPr>
        <p:spPr>
          <a:xfrm>
            <a:off x="1877210" y="1757792"/>
            <a:ext cx="1224136" cy="307777"/>
          </a:xfrm>
          <a:prstGeom prst="rect">
            <a:avLst/>
          </a:prstGeom>
          <a:noFill/>
        </p:spPr>
        <p:txBody>
          <a:bodyPr wrap="square" rtlCol="0">
            <a:spAutoFit/>
          </a:bodyPr>
          <a:lstStyle/>
          <a:p>
            <a:pPr algn="ctr"/>
            <a:r>
              <a:rPr kumimoji="1" lang="en-US" altLang="zh-TW" sz="1400" dirty="0">
                <a:latin typeface="Microsoft JhengHei" panose="020B0604030504040204" pitchFamily="34" charset="-120"/>
                <a:ea typeface="Microsoft JhengHei" panose="020B0604030504040204" pitchFamily="34" charset="-120"/>
              </a:rPr>
              <a:t>Input image</a:t>
            </a:r>
            <a:endParaRPr kumimoji="1" lang="zh-TW" altLang="en-US" sz="1400" dirty="0">
              <a:latin typeface="Microsoft JhengHei" panose="020B0604030504040204" pitchFamily="34" charset="-120"/>
              <a:ea typeface="Microsoft JhengHei" panose="020B0604030504040204" pitchFamily="34" charset="-120"/>
            </a:endParaRPr>
          </a:p>
        </p:txBody>
      </p:sp>
      <p:sp>
        <p:nvSpPr>
          <p:cNvPr id="29" name="圓角矩形 28">
            <a:hlinkClick r:id="rId3" action="ppaction://hlinksldjump"/>
            <a:extLst>
              <a:ext uri="{FF2B5EF4-FFF2-40B4-BE49-F238E27FC236}">
                <a16:creationId xmlns:a16="http://schemas.microsoft.com/office/drawing/2014/main" id="{9CA78C20-03E6-CD46-9667-E7AFB0188B14}"/>
              </a:ext>
            </a:extLst>
          </p:cNvPr>
          <p:cNvSpPr/>
          <p:nvPr/>
        </p:nvSpPr>
        <p:spPr>
          <a:xfrm>
            <a:off x="579152" y="2577689"/>
            <a:ext cx="1368149"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a:t>
            </a:r>
          </a:p>
          <a:p>
            <a:pPr algn="ctr"/>
            <a:r>
              <a:rPr lang="en-US" altLang="zh-TW" sz="1500" b="1" dirty="0">
                <a:latin typeface="Microsoft JhengHei" panose="020B0604030504040204" pitchFamily="34" charset="-120"/>
                <a:ea typeface="Microsoft JhengHei" panose="020B0604030504040204" pitchFamily="34" charset="-120"/>
              </a:rPr>
              <a:t>D</a:t>
            </a:r>
            <a:r>
              <a:rPr kumimoji="1" lang="en-US" altLang="zh-TW" sz="1500" b="1" dirty="0">
                <a:latin typeface="Microsoft JhengHei" panose="020B0604030504040204" pitchFamily="34" charset="-120"/>
                <a:ea typeface="Microsoft JhengHei" panose="020B0604030504040204" pitchFamily="34" charset="-120"/>
              </a:rPr>
              <a:t>etection</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35" name="直線箭頭接點 34">
            <a:extLst>
              <a:ext uri="{FF2B5EF4-FFF2-40B4-BE49-F238E27FC236}">
                <a16:creationId xmlns:a16="http://schemas.microsoft.com/office/drawing/2014/main" id="{3070554F-C4FE-6443-963D-47D346030A3C}"/>
              </a:ext>
            </a:extLst>
          </p:cNvPr>
          <p:cNvCxnSpPr>
            <a:cxnSpLocks/>
            <a:stCxn id="88" idx="3"/>
            <a:endCxn id="73" idx="1"/>
          </p:cNvCxnSpPr>
          <p:nvPr/>
        </p:nvCxnSpPr>
        <p:spPr>
          <a:xfrm flipV="1">
            <a:off x="1947303" y="4774143"/>
            <a:ext cx="225656" cy="2"/>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66" name="文字方塊 65">
            <a:extLst>
              <a:ext uri="{FF2B5EF4-FFF2-40B4-BE49-F238E27FC236}">
                <a16:creationId xmlns:a16="http://schemas.microsoft.com/office/drawing/2014/main" id="{96F3C4AA-7480-4E43-97F1-B3845938412A}"/>
              </a:ext>
            </a:extLst>
          </p:cNvPr>
          <p:cNvSpPr txBox="1"/>
          <p:nvPr/>
        </p:nvSpPr>
        <p:spPr>
          <a:xfrm>
            <a:off x="1777181" y="5281299"/>
            <a:ext cx="1332676" cy="307777"/>
          </a:xfrm>
          <a:prstGeom prst="rect">
            <a:avLst/>
          </a:prstGeom>
          <a:noFill/>
        </p:spPr>
        <p:txBody>
          <a:bodyPr wrap="square" rtlCol="0">
            <a:spAutoFit/>
          </a:bodyPr>
          <a:lstStyle/>
          <a:p>
            <a:pPr algn="ctr"/>
            <a:r>
              <a:rPr kumimoji="1" lang="en-US" altLang="zh-TW" sz="1400" dirty="0">
                <a:latin typeface="Microsoft JhengHei" panose="020B0604030504040204" pitchFamily="34" charset="-120"/>
                <a:ea typeface="Microsoft JhengHei" panose="020B0604030504040204" pitchFamily="34" charset="-120"/>
              </a:rPr>
              <a:t>Aligned face</a:t>
            </a:r>
            <a:endParaRPr kumimoji="1" lang="zh-TW" altLang="en-US" sz="1400" dirty="0">
              <a:latin typeface="Microsoft JhengHei" panose="020B0604030504040204" pitchFamily="34" charset="-120"/>
              <a:ea typeface="Microsoft JhengHei" panose="020B0604030504040204" pitchFamily="34" charset="-120"/>
            </a:endParaRPr>
          </a:p>
        </p:txBody>
      </p:sp>
      <p:cxnSp>
        <p:nvCxnSpPr>
          <p:cNvPr id="81" name="直線箭頭接點 80">
            <a:extLst>
              <a:ext uri="{FF2B5EF4-FFF2-40B4-BE49-F238E27FC236}">
                <a16:creationId xmlns:a16="http://schemas.microsoft.com/office/drawing/2014/main" id="{39C01EE0-FD56-E546-AE7A-3BB9D93822F3}"/>
              </a:ext>
            </a:extLst>
          </p:cNvPr>
          <p:cNvCxnSpPr>
            <a:cxnSpLocks/>
            <a:stCxn id="29" idx="2"/>
            <a:endCxn id="32" idx="0"/>
          </p:cNvCxnSpPr>
          <p:nvPr/>
        </p:nvCxnSpPr>
        <p:spPr>
          <a:xfrm>
            <a:off x="1263227" y="3135577"/>
            <a:ext cx="2" cy="183008"/>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88" name="圓角矩形 87">
            <a:hlinkClick r:id="rId4" action="ppaction://hlinksldjump"/>
            <a:extLst>
              <a:ext uri="{FF2B5EF4-FFF2-40B4-BE49-F238E27FC236}">
                <a16:creationId xmlns:a16="http://schemas.microsoft.com/office/drawing/2014/main" id="{9B08BDC2-359B-A941-8A82-0EC40BCB53BF}"/>
              </a:ext>
            </a:extLst>
          </p:cNvPr>
          <p:cNvSpPr/>
          <p:nvPr/>
        </p:nvSpPr>
        <p:spPr>
          <a:xfrm>
            <a:off x="579154" y="4495201"/>
            <a:ext cx="1368149"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a:t>
            </a:r>
          </a:p>
          <a:p>
            <a:pPr algn="ctr"/>
            <a:r>
              <a:rPr lang="en-US" altLang="zh-TW" sz="1500" b="1" dirty="0">
                <a:latin typeface="Microsoft JhengHei" panose="020B0604030504040204" pitchFamily="34" charset="-120"/>
                <a:ea typeface="Microsoft JhengHei" panose="020B0604030504040204" pitchFamily="34" charset="-120"/>
              </a:rPr>
              <a:t>Alignment</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94" name="直線箭頭接點 93">
            <a:extLst>
              <a:ext uri="{FF2B5EF4-FFF2-40B4-BE49-F238E27FC236}">
                <a16:creationId xmlns:a16="http://schemas.microsoft.com/office/drawing/2014/main" id="{285250A0-9944-A047-A03E-48CA5F72B621}"/>
              </a:ext>
            </a:extLst>
          </p:cNvPr>
          <p:cNvCxnSpPr>
            <a:cxnSpLocks/>
          </p:cNvCxnSpPr>
          <p:nvPr/>
        </p:nvCxnSpPr>
        <p:spPr>
          <a:xfrm>
            <a:off x="1266903" y="4277441"/>
            <a:ext cx="0" cy="20731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109" name="直線箭頭接點 108">
            <a:extLst>
              <a:ext uri="{FF2B5EF4-FFF2-40B4-BE49-F238E27FC236}">
                <a16:creationId xmlns:a16="http://schemas.microsoft.com/office/drawing/2014/main" id="{75802271-55C8-C746-8982-82A3398CC4AB}"/>
              </a:ext>
            </a:extLst>
          </p:cNvPr>
          <p:cNvCxnSpPr>
            <a:cxnSpLocks/>
            <a:stCxn id="95" idx="3"/>
            <a:endCxn id="101" idx="1"/>
          </p:cNvCxnSpPr>
          <p:nvPr/>
        </p:nvCxnSpPr>
        <p:spPr>
          <a:xfrm>
            <a:off x="4434552" y="4774143"/>
            <a:ext cx="201405"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13" name="矩形 112">
            <a:extLst>
              <a:ext uri="{FF2B5EF4-FFF2-40B4-BE49-F238E27FC236}">
                <a16:creationId xmlns:a16="http://schemas.microsoft.com/office/drawing/2014/main" id="{92FE30AD-13AC-6C48-BF57-4E458AF2DE92}"/>
              </a:ext>
            </a:extLst>
          </p:cNvPr>
          <p:cNvSpPr/>
          <p:nvPr/>
        </p:nvSpPr>
        <p:spPr>
          <a:xfrm>
            <a:off x="7301815" y="5637997"/>
            <a:ext cx="1446649" cy="307777"/>
          </a:xfrm>
          <a:prstGeom prst="rect">
            <a:avLst/>
          </a:prstGeom>
        </p:spPr>
        <p:txBody>
          <a:bodyPr wrap="square">
            <a:spAutoFit/>
          </a:bodyPr>
          <a:lstStyle/>
          <a:p>
            <a:pPr algn="ctr"/>
            <a:r>
              <a:rPr lang="en-US" altLang="zh-TW" sz="1400" dirty="0">
                <a:solidFill>
                  <a:schemeClr val="accent2">
                    <a:lumMod val="75000"/>
                  </a:schemeClr>
                </a:solidFill>
                <a:latin typeface="Microsoft JhengHei" panose="020B0604030504040204" pitchFamily="34" charset="-120"/>
                <a:ea typeface="Microsoft JhengHei" panose="020B0604030504040204" pitchFamily="34" charset="-120"/>
              </a:rPr>
              <a:t>Barack Obama</a:t>
            </a:r>
            <a:endParaRPr lang="zh-TW" altLang="en-US" sz="1400" dirty="0">
              <a:solidFill>
                <a:schemeClr val="accent2">
                  <a:lumMod val="75000"/>
                </a:schemeClr>
              </a:solidFill>
              <a:latin typeface="Microsoft JhengHei" panose="020B0604030504040204" pitchFamily="34" charset="-120"/>
              <a:ea typeface="Microsoft JhengHei" panose="020B0604030504040204" pitchFamily="34" charset="-120"/>
            </a:endParaRPr>
          </a:p>
        </p:txBody>
      </p:sp>
      <p:pic>
        <p:nvPicPr>
          <p:cNvPr id="32" name="圖片 31">
            <a:extLst>
              <a:ext uri="{FF2B5EF4-FFF2-40B4-BE49-F238E27FC236}">
                <a16:creationId xmlns:a16="http://schemas.microsoft.com/office/drawing/2014/main" id="{8210DDDC-0216-CB47-A104-2BE853C5003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1161" y="3318585"/>
            <a:ext cx="1224136" cy="948406"/>
          </a:xfrm>
          <a:prstGeom prst="rect">
            <a:avLst/>
          </a:prstGeom>
        </p:spPr>
      </p:pic>
      <p:sp>
        <p:nvSpPr>
          <p:cNvPr id="76" name="矩形 75">
            <a:extLst>
              <a:ext uri="{FF2B5EF4-FFF2-40B4-BE49-F238E27FC236}">
                <a16:creationId xmlns:a16="http://schemas.microsoft.com/office/drawing/2014/main" id="{D7EAC4FC-1B48-5348-A29C-75257088961D}"/>
              </a:ext>
            </a:extLst>
          </p:cNvPr>
          <p:cNvSpPr/>
          <p:nvPr/>
        </p:nvSpPr>
        <p:spPr>
          <a:xfrm>
            <a:off x="971600" y="3400855"/>
            <a:ext cx="432043" cy="505467"/>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B050"/>
              </a:solidFill>
            </a:endParaRPr>
          </a:p>
        </p:txBody>
      </p:sp>
      <p:cxnSp>
        <p:nvCxnSpPr>
          <p:cNvPr id="30" name="直線箭頭接點 29">
            <a:extLst>
              <a:ext uri="{FF2B5EF4-FFF2-40B4-BE49-F238E27FC236}">
                <a16:creationId xmlns:a16="http://schemas.microsoft.com/office/drawing/2014/main" id="{D5366B69-C752-B343-BACA-EB6182BA87C4}"/>
              </a:ext>
            </a:extLst>
          </p:cNvPr>
          <p:cNvCxnSpPr>
            <a:cxnSpLocks/>
          </p:cNvCxnSpPr>
          <p:nvPr/>
        </p:nvCxnSpPr>
        <p:spPr>
          <a:xfrm>
            <a:off x="1263229" y="2302404"/>
            <a:ext cx="1" cy="2648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73" name="圖片 72" descr="一張含有 個人, 男人, 領帶, 室內 的圖片&#10;&#10;自動產生的描述">
            <a:extLst>
              <a:ext uri="{FF2B5EF4-FFF2-40B4-BE49-F238E27FC236}">
                <a16:creationId xmlns:a16="http://schemas.microsoft.com/office/drawing/2014/main" id="{88B5339D-A7D4-A040-9ACF-16676CC43B9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72959" y="4426779"/>
            <a:ext cx="541120" cy="694728"/>
          </a:xfrm>
          <a:prstGeom prst="rect">
            <a:avLst/>
          </a:prstGeom>
        </p:spPr>
      </p:pic>
      <p:sp>
        <p:nvSpPr>
          <p:cNvPr id="95" name="圓角矩形 94">
            <a:hlinkClick r:id="rId7" action="ppaction://hlinksldjump"/>
            <a:extLst>
              <a:ext uri="{FF2B5EF4-FFF2-40B4-BE49-F238E27FC236}">
                <a16:creationId xmlns:a16="http://schemas.microsoft.com/office/drawing/2014/main" id="{3BC5B111-52F6-5442-993D-5929A1A12962}"/>
              </a:ext>
            </a:extLst>
          </p:cNvPr>
          <p:cNvSpPr/>
          <p:nvPr/>
        </p:nvSpPr>
        <p:spPr>
          <a:xfrm>
            <a:off x="2895132" y="4448338"/>
            <a:ext cx="1539420" cy="65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Feature E</a:t>
            </a:r>
            <a:r>
              <a:rPr lang="en-US" altLang="zh-TW" sz="1500" b="1" dirty="0">
                <a:latin typeface="Microsoft JhengHei" panose="020B0604030504040204" pitchFamily="34" charset="-120"/>
                <a:ea typeface="Microsoft JhengHei" panose="020B0604030504040204" pitchFamily="34" charset="-120"/>
              </a:rPr>
              <a:t>xtractor</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96" name="直線箭頭接點 95">
            <a:extLst>
              <a:ext uri="{FF2B5EF4-FFF2-40B4-BE49-F238E27FC236}">
                <a16:creationId xmlns:a16="http://schemas.microsoft.com/office/drawing/2014/main" id="{2956F0B9-11FF-F74A-8373-F913C8E4CD73}"/>
              </a:ext>
            </a:extLst>
          </p:cNvPr>
          <p:cNvCxnSpPr>
            <a:cxnSpLocks/>
            <a:stCxn id="73" idx="3"/>
            <a:endCxn id="95" idx="1"/>
          </p:cNvCxnSpPr>
          <p:nvPr/>
        </p:nvCxnSpPr>
        <p:spPr>
          <a:xfrm>
            <a:off x="2714079" y="4774143"/>
            <a:ext cx="181053"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graphicFrame>
        <p:nvGraphicFramePr>
          <p:cNvPr id="101" name="表格 100">
            <a:extLst>
              <a:ext uri="{FF2B5EF4-FFF2-40B4-BE49-F238E27FC236}">
                <a16:creationId xmlns:a16="http://schemas.microsoft.com/office/drawing/2014/main" id="{A9F55595-682B-5048-911B-0107478ABE42}"/>
              </a:ext>
            </a:extLst>
          </p:cNvPr>
          <p:cNvGraphicFramePr>
            <a:graphicFrameLocks noGrp="1"/>
          </p:cNvGraphicFramePr>
          <p:nvPr>
            <p:extLst>
              <p:ext uri="{D42A27DB-BD31-4B8C-83A1-F6EECF244321}">
                <p14:modId xmlns:p14="http://schemas.microsoft.com/office/powerpoint/2010/main" val="4092020192"/>
              </p:ext>
            </p:extLst>
          </p:nvPr>
        </p:nvGraphicFramePr>
        <p:xfrm>
          <a:off x="4635957" y="4195635"/>
          <a:ext cx="208280" cy="1157016"/>
        </p:xfrm>
        <a:graphic>
          <a:graphicData uri="http://schemas.openxmlformats.org/drawingml/2006/table">
            <a:tbl>
              <a:tblPr>
                <a:tableStyleId>{10A1B5D5-9B99-4C35-A422-299274C87663}</a:tableStyleId>
              </a:tblPr>
              <a:tblGrid>
                <a:gridCol w="208280">
                  <a:extLst>
                    <a:ext uri="{9D8B030D-6E8A-4147-A177-3AD203B41FA5}">
                      <a16:colId xmlns:a16="http://schemas.microsoft.com/office/drawing/2014/main" val="3583251664"/>
                    </a:ext>
                  </a:extLst>
                </a:gridCol>
              </a:tblGrid>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8829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449335"/>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62861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405290"/>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154753"/>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193325"/>
                  </a:ext>
                </a:extLst>
              </a:tr>
            </a:tbl>
          </a:graphicData>
        </a:graphic>
      </p:graphicFrame>
      <p:sp>
        <p:nvSpPr>
          <p:cNvPr id="128" name="菱形 127">
            <a:hlinkClick r:id="rId8" action="ppaction://hlinksldjump"/>
            <a:extLst>
              <a:ext uri="{FF2B5EF4-FFF2-40B4-BE49-F238E27FC236}">
                <a16:creationId xmlns:a16="http://schemas.microsoft.com/office/drawing/2014/main" id="{BBE822FE-2243-1D46-BD20-32070A596D67}"/>
              </a:ext>
            </a:extLst>
          </p:cNvPr>
          <p:cNvSpPr/>
          <p:nvPr/>
        </p:nvSpPr>
        <p:spPr>
          <a:xfrm>
            <a:off x="4986932" y="4124139"/>
            <a:ext cx="2208280" cy="12938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0" b="1" dirty="0">
                <a:latin typeface="Microsoft JhengHei" panose="020B0604030504040204" pitchFamily="34" charset="-120"/>
                <a:ea typeface="Microsoft JhengHei" panose="020B0604030504040204" pitchFamily="34" charset="-120"/>
              </a:rPr>
              <a:t>Measure</a:t>
            </a:r>
            <a:r>
              <a:rPr lang="en" altLang="zh-TW" sz="1560" b="1" dirty="0">
                <a:latin typeface="Microsoft JhengHei" panose="020B0604030504040204" pitchFamily="34" charset="-120"/>
                <a:ea typeface="Microsoft JhengHei" panose="020B0604030504040204" pitchFamily="34" charset="-120"/>
              </a:rPr>
              <a:t> </a:t>
            </a:r>
            <a:r>
              <a:rPr lang="en-US" altLang="zh-TW" sz="1560" b="1" dirty="0">
                <a:latin typeface="Microsoft JhengHei" panose="020B0604030504040204" pitchFamily="34" charset="-120"/>
                <a:ea typeface="Microsoft JhengHei" panose="020B0604030504040204" pitchFamily="34" charset="-120"/>
              </a:rPr>
              <a:t>similarity</a:t>
            </a:r>
            <a:endParaRPr lang="en-US" altLang="zh-TW" sz="1560" b="1" dirty="0"/>
          </a:p>
        </p:txBody>
      </p:sp>
      <p:cxnSp>
        <p:nvCxnSpPr>
          <p:cNvPr id="129" name="直線箭頭接點 128">
            <a:extLst>
              <a:ext uri="{FF2B5EF4-FFF2-40B4-BE49-F238E27FC236}">
                <a16:creationId xmlns:a16="http://schemas.microsoft.com/office/drawing/2014/main" id="{07E36FF1-59F6-F440-8BB7-CCD5D63D1F61}"/>
              </a:ext>
            </a:extLst>
          </p:cNvPr>
          <p:cNvCxnSpPr>
            <a:cxnSpLocks/>
            <a:stCxn id="128" idx="2"/>
            <a:endCxn id="133" idx="0"/>
          </p:cNvCxnSpPr>
          <p:nvPr/>
        </p:nvCxnSpPr>
        <p:spPr>
          <a:xfrm>
            <a:off x="6091072" y="5418025"/>
            <a:ext cx="0" cy="1021316"/>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33" name="文字方塊 132">
            <a:extLst>
              <a:ext uri="{FF2B5EF4-FFF2-40B4-BE49-F238E27FC236}">
                <a16:creationId xmlns:a16="http://schemas.microsoft.com/office/drawing/2014/main" id="{C86BEA5D-184B-2645-9285-978B3771A2B5}"/>
              </a:ext>
            </a:extLst>
          </p:cNvPr>
          <p:cNvSpPr txBox="1"/>
          <p:nvPr/>
        </p:nvSpPr>
        <p:spPr>
          <a:xfrm>
            <a:off x="5608407" y="6439341"/>
            <a:ext cx="965329" cy="338554"/>
          </a:xfrm>
          <a:prstGeom prst="rect">
            <a:avLst/>
          </a:prstGeom>
          <a:noFill/>
        </p:spPr>
        <p:txBody>
          <a:bodyPr wrap="none" rtlCol="0" anchor="ctr">
            <a:spAutoFit/>
          </a:bodyPr>
          <a:lstStyle/>
          <a:p>
            <a:pPr algn="ctr"/>
            <a:r>
              <a:rPr lang="en-US" altLang="zh-TW" dirty="0">
                <a:solidFill>
                  <a:srgbClr val="C00000"/>
                </a:solidFill>
                <a:latin typeface="Microsoft JhengHei" panose="020B0604030504040204" pitchFamily="34" charset="-120"/>
                <a:ea typeface="Microsoft JhengHei" panose="020B0604030504040204" pitchFamily="34" charset="-120"/>
              </a:rPr>
              <a:t>I</a:t>
            </a:r>
            <a:r>
              <a:rPr kumimoji="1" lang="en-US" altLang="zh-TW" dirty="0">
                <a:solidFill>
                  <a:srgbClr val="C00000"/>
                </a:solidFill>
                <a:latin typeface="Microsoft JhengHei" panose="020B0604030504040204" pitchFamily="34" charset="-120"/>
                <a:ea typeface="Microsoft JhengHei" panose="020B0604030504040204" pitchFamily="34" charset="-120"/>
              </a:rPr>
              <a:t>ntruder</a:t>
            </a:r>
            <a:endParaRPr kumimoji="1" lang="zh-TW" altLang="en-US" dirty="0">
              <a:solidFill>
                <a:srgbClr val="C00000"/>
              </a:solidFill>
              <a:latin typeface="Microsoft JhengHei" panose="020B0604030504040204" pitchFamily="34" charset="-120"/>
              <a:ea typeface="Microsoft JhengHei" panose="020B0604030504040204" pitchFamily="34" charset="-120"/>
            </a:endParaRPr>
          </a:p>
        </p:txBody>
      </p:sp>
      <p:sp>
        <p:nvSpPr>
          <p:cNvPr id="137" name="文字方塊 136">
            <a:extLst>
              <a:ext uri="{FF2B5EF4-FFF2-40B4-BE49-F238E27FC236}">
                <a16:creationId xmlns:a16="http://schemas.microsoft.com/office/drawing/2014/main" id="{67F4F862-7F1B-8B46-A0A6-BFF9A6C5F0F6}"/>
              </a:ext>
            </a:extLst>
          </p:cNvPr>
          <p:cNvSpPr txBox="1"/>
          <p:nvPr/>
        </p:nvSpPr>
        <p:spPr>
          <a:xfrm>
            <a:off x="5582759" y="5667073"/>
            <a:ext cx="1016624" cy="523220"/>
          </a:xfrm>
          <a:prstGeom prst="rect">
            <a:avLst/>
          </a:prstGeom>
          <a:solidFill>
            <a:schemeClr val="bg1"/>
          </a:solidFill>
        </p:spPr>
        <p:txBody>
          <a:bodyPr wrap="none" rtlCol="0">
            <a:spAutoFit/>
          </a:bodyPr>
          <a:lstStyle/>
          <a:p>
            <a:pPr algn="ctr"/>
            <a:r>
              <a:rPr lang="en-US" altLang="zh-TW" sz="1400" dirty="0">
                <a:latin typeface="Microsoft JhengHei" panose="020B0604030504040204" pitchFamily="34" charset="-120"/>
                <a:ea typeface="Microsoft JhengHei" panose="020B0604030504040204" pitchFamily="34" charset="-120"/>
              </a:rPr>
              <a:t>Below the</a:t>
            </a:r>
          </a:p>
          <a:p>
            <a:pPr algn="ctr"/>
            <a:r>
              <a:rPr lang="en-US" altLang="zh-TW" sz="1400" dirty="0">
                <a:latin typeface="Microsoft JhengHei" panose="020B0604030504040204" pitchFamily="34" charset="-120"/>
                <a:ea typeface="Microsoft JhengHei" panose="020B0604030504040204" pitchFamily="34" charset="-120"/>
              </a:rPr>
              <a:t>threshold</a:t>
            </a:r>
            <a:endParaRPr kumimoji="1" lang="zh-TW" altLang="en-US" sz="1400" dirty="0">
              <a:latin typeface="Microsoft JhengHei" panose="020B0604030504040204" pitchFamily="34" charset="-120"/>
              <a:ea typeface="Microsoft JhengHei" panose="020B0604030504040204" pitchFamily="34" charset="-120"/>
            </a:endParaRPr>
          </a:p>
        </p:txBody>
      </p:sp>
      <p:sp>
        <p:nvSpPr>
          <p:cNvPr id="138" name="圓角矩形 137">
            <a:extLst>
              <a:ext uri="{FF2B5EF4-FFF2-40B4-BE49-F238E27FC236}">
                <a16:creationId xmlns:a16="http://schemas.microsoft.com/office/drawing/2014/main" id="{4FD34F72-014A-1E4B-A5C8-743D15FE6C7A}"/>
              </a:ext>
            </a:extLst>
          </p:cNvPr>
          <p:cNvSpPr/>
          <p:nvPr/>
        </p:nvSpPr>
        <p:spPr>
          <a:xfrm>
            <a:off x="4995664" y="3703545"/>
            <a:ext cx="2230781" cy="3074350"/>
          </a:xfrm>
          <a:prstGeom prst="roundRect">
            <a:avLst/>
          </a:prstGeom>
          <a:noFill/>
          <a:ln w="28575">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9" name="文字方塊 138">
            <a:extLst>
              <a:ext uri="{FF2B5EF4-FFF2-40B4-BE49-F238E27FC236}">
                <a16:creationId xmlns:a16="http://schemas.microsoft.com/office/drawing/2014/main" id="{836BD0D1-8453-D445-AC47-04BB68B32DAB}"/>
              </a:ext>
            </a:extLst>
          </p:cNvPr>
          <p:cNvSpPr txBox="1"/>
          <p:nvPr/>
        </p:nvSpPr>
        <p:spPr>
          <a:xfrm>
            <a:off x="5381767" y="3186622"/>
            <a:ext cx="1509542" cy="523220"/>
          </a:xfrm>
          <a:prstGeom prst="rect">
            <a:avLst/>
          </a:prstGeom>
          <a:noFill/>
        </p:spPr>
        <p:txBody>
          <a:bodyPr wrap="square" rtlCol="0">
            <a:spAutoFit/>
          </a:bodyPr>
          <a:lstStyle/>
          <a:p>
            <a:pPr algn="ctr"/>
            <a:r>
              <a:rPr kumimoji="1" lang="en-US" altLang="zh-TW" sz="1400" b="1" dirty="0">
                <a:solidFill>
                  <a:srgbClr val="008000"/>
                </a:solidFill>
                <a:latin typeface="Microsoft JhengHei" panose="020B0604030504040204" pitchFamily="34" charset="-120"/>
                <a:ea typeface="Microsoft JhengHei" panose="020B0604030504040204" pitchFamily="34" charset="-120"/>
              </a:rPr>
              <a:t>Face verification</a:t>
            </a:r>
            <a:endParaRPr kumimoji="1" lang="zh-TW" altLang="en-US" sz="1400" b="1" dirty="0">
              <a:solidFill>
                <a:srgbClr val="008000"/>
              </a:solidFill>
              <a:latin typeface="Microsoft JhengHei" panose="020B0604030504040204" pitchFamily="34" charset="-120"/>
              <a:ea typeface="Microsoft JhengHei" panose="020B0604030504040204" pitchFamily="34" charset="-120"/>
            </a:endParaRPr>
          </a:p>
        </p:txBody>
      </p:sp>
      <p:sp>
        <p:nvSpPr>
          <p:cNvPr id="127" name="文字方塊 126">
            <a:extLst>
              <a:ext uri="{FF2B5EF4-FFF2-40B4-BE49-F238E27FC236}">
                <a16:creationId xmlns:a16="http://schemas.microsoft.com/office/drawing/2014/main" id="{157E6874-1B49-3845-9969-BB2853A99405}"/>
              </a:ext>
            </a:extLst>
          </p:cNvPr>
          <p:cNvSpPr txBox="1"/>
          <p:nvPr/>
        </p:nvSpPr>
        <p:spPr>
          <a:xfrm>
            <a:off x="3985326" y="5416846"/>
            <a:ext cx="1509542" cy="523220"/>
          </a:xfrm>
          <a:prstGeom prst="rect">
            <a:avLst/>
          </a:prstGeom>
          <a:solidFill>
            <a:schemeClr val="bg1"/>
          </a:solidFill>
        </p:spPr>
        <p:txBody>
          <a:bodyPr wrap="square" rtlCol="0">
            <a:spAutoFit/>
          </a:bodyPr>
          <a:lstStyle/>
          <a:p>
            <a:pPr algn="ctr"/>
            <a:r>
              <a:rPr lang="en-US" altLang="zh-TW" sz="1400" dirty="0">
                <a:latin typeface="Microsoft JhengHei" panose="020B0604030504040204" pitchFamily="34" charset="-120"/>
                <a:ea typeface="Microsoft JhengHei" panose="020B0604030504040204" pitchFamily="34" charset="-120"/>
              </a:rPr>
              <a:t>Face representations</a:t>
            </a:r>
            <a:endParaRPr kumimoji="1" lang="zh-TW" altLang="en-US" sz="1400" dirty="0">
              <a:latin typeface="Microsoft JhengHei" panose="020B0604030504040204" pitchFamily="34" charset="-120"/>
              <a:ea typeface="Microsoft JhengHei" panose="020B0604030504040204" pitchFamily="34" charset="-120"/>
            </a:endParaRPr>
          </a:p>
        </p:txBody>
      </p:sp>
      <p:cxnSp>
        <p:nvCxnSpPr>
          <p:cNvPr id="145" name="肘形接點 144">
            <a:extLst>
              <a:ext uri="{FF2B5EF4-FFF2-40B4-BE49-F238E27FC236}">
                <a16:creationId xmlns:a16="http://schemas.microsoft.com/office/drawing/2014/main" id="{E7D136D9-EFAE-F545-97DF-9BC0AE1216A1}"/>
              </a:ext>
            </a:extLst>
          </p:cNvPr>
          <p:cNvCxnSpPr>
            <a:cxnSpLocks/>
            <a:stCxn id="128" idx="3"/>
            <a:endCxn id="113" idx="0"/>
          </p:cNvCxnSpPr>
          <p:nvPr/>
        </p:nvCxnSpPr>
        <p:spPr>
          <a:xfrm>
            <a:off x="7195212" y="4771082"/>
            <a:ext cx="829928" cy="86691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48" name="圓角矩形 147">
            <a:extLst>
              <a:ext uri="{FF2B5EF4-FFF2-40B4-BE49-F238E27FC236}">
                <a16:creationId xmlns:a16="http://schemas.microsoft.com/office/drawing/2014/main" id="{C70ED017-6D09-5849-8E8A-57F917F43796}"/>
              </a:ext>
            </a:extLst>
          </p:cNvPr>
          <p:cNvSpPr/>
          <p:nvPr/>
        </p:nvSpPr>
        <p:spPr>
          <a:xfrm>
            <a:off x="7333048" y="4365104"/>
            <a:ext cx="1374641" cy="1637443"/>
          </a:xfrm>
          <a:prstGeom prst="roundRect">
            <a:avLst/>
          </a:prstGeom>
          <a:noFill/>
          <a:ln w="28575">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0" name="文字方塊 149">
            <a:extLst>
              <a:ext uri="{FF2B5EF4-FFF2-40B4-BE49-F238E27FC236}">
                <a16:creationId xmlns:a16="http://schemas.microsoft.com/office/drawing/2014/main" id="{70DB695D-5A40-6E41-B3DC-5CE3F2122187}"/>
              </a:ext>
            </a:extLst>
          </p:cNvPr>
          <p:cNvSpPr txBox="1"/>
          <p:nvPr/>
        </p:nvSpPr>
        <p:spPr>
          <a:xfrm>
            <a:off x="7333048" y="3836395"/>
            <a:ext cx="1374641" cy="523220"/>
          </a:xfrm>
          <a:prstGeom prst="rect">
            <a:avLst/>
          </a:prstGeom>
          <a:noFill/>
        </p:spPr>
        <p:txBody>
          <a:bodyPr wrap="square" rtlCol="0">
            <a:spAutoFit/>
          </a:bodyPr>
          <a:lstStyle/>
          <a:p>
            <a:pPr algn="ctr"/>
            <a:r>
              <a:rPr kumimoji="1" lang="en-US" altLang="zh-TW" sz="1400" b="1" dirty="0">
                <a:solidFill>
                  <a:srgbClr val="008000"/>
                </a:solidFill>
                <a:latin typeface="Microsoft JhengHei" panose="020B0604030504040204" pitchFamily="34" charset="-120"/>
                <a:ea typeface="Microsoft JhengHei" panose="020B0604030504040204" pitchFamily="34" charset="-120"/>
              </a:rPr>
              <a:t>Face </a:t>
            </a:r>
          </a:p>
          <a:p>
            <a:pPr algn="ctr"/>
            <a:r>
              <a:rPr lang="en-US" altLang="zh-TW" sz="1400" b="1" dirty="0">
                <a:solidFill>
                  <a:srgbClr val="008000"/>
                </a:solidFill>
                <a:latin typeface="Microsoft JhengHei" panose="020B0604030504040204" pitchFamily="34" charset="-120"/>
                <a:ea typeface="Microsoft JhengHei" panose="020B0604030504040204" pitchFamily="34" charset="-120"/>
              </a:rPr>
              <a:t>identification</a:t>
            </a:r>
            <a:endParaRPr kumimoji="1" lang="zh-TW" altLang="en-US" sz="1400" b="1" dirty="0">
              <a:solidFill>
                <a:srgbClr val="008000"/>
              </a:solidFill>
              <a:latin typeface="Microsoft JhengHei" panose="020B0604030504040204" pitchFamily="34" charset="-120"/>
              <a:ea typeface="Microsoft JhengHei" panose="020B0604030504040204" pitchFamily="34" charset="-120"/>
            </a:endParaRPr>
          </a:p>
        </p:txBody>
      </p:sp>
      <p:pic>
        <p:nvPicPr>
          <p:cNvPr id="151" name="圖片 150">
            <a:extLst>
              <a:ext uri="{FF2B5EF4-FFF2-40B4-BE49-F238E27FC236}">
                <a16:creationId xmlns:a16="http://schemas.microsoft.com/office/drawing/2014/main" id="{5F3E70B8-14C3-AC44-A54A-211AE536402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1158" y="1459391"/>
            <a:ext cx="1224136" cy="948406"/>
          </a:xfrm>
          <a:prstGeom prst="rect">
            <a:avLst/>
          </a:prstGeom>
        </p:spPr>
      </p:pic>
      <p:sp>
        <p:nvSpPr>
          <p:cNvPr id="34" name="圓角矩形 33">
            <a:hlinkClick r:id="rId9" action="ppaction://hlinksldjump"/>
            <a:extLst>
              <a:ext uri="{FF2B5EF4-FFF2-40B4-BE49-F238E27FC236}">
                <a16:creationId xmlns:a16="http://schemas.microsoft.com/office/drawing/2014/main" id="{931CF6DA-F9AC-DD41-805A-0113F6FE0428}"/>
              </a:ext>
            </a:extLst>
          </p:cNvPr>
          <p:cNvSpPr/>
          <p:nvPr/>
        </p:nvSpPr>
        <p:spPr>
          <a:xfrm>
            <a:off x="7392792" y="4925595"/>
            <a:ext cx="1263031"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Re-ranking</a:t>
            </a:r>
            <a:endParaRPr kumimoji="1" lang="zh-TW" altLang="en-US" sz="15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78544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p:txBody>
          <a:bodyPr/>
          <a:lstStyle/>
          <a:p>
            <a:r>
              <a:rPr kumimoji="1" lang="en-US" altLang="zh-TW" dirty="0"/>
              <a:t>Face detection</a:t>
            </a:r>
          </a:p>
          <a:p>
            <a:pPr lvl="1"/>
            <a:r>
              <a:rPr kumimoji="1" lang="en-US" altLang="zh-TW" dirty="0"/>
              <a:t>MTCNN: </a:t>
            </a:r>
            <a:r>
              <a:rPr kumimoji="1" lang="en" altLang="zh-TW" dirty="0"/>
              <a:t>Joint Face Detection and Alignment using Multi-task Cascaded Convolutional Networks</a:t>
            </a:r>
            <a:endParaRPr kumimoji="1" lang="zh-TW" altLang="en-US" dirty="0"/>
          </a:p>
        </p:txBody>
      </p:sp>
      <p:pic>
        <p:nvPicPr>
          <p:cNvPr id="5" name="圖片 4">
            <a:extLst>
              <a:ext uri="{FF2B5EF4-FFF2-40B4-BE49-F238E27FC236}">
                <a16:creationId xmlns:a16="http://schemas.microsoft.com/office/drawing/2014/main" id="{F345FDC1-BFB7-0F4E-A363-13B80ED2538D}"/>
              </a:ext>
            </a:extLst>
          </p:cNvPr>
          <p:cNvPicPr>
            <a:picLocks noChangeAspect="1"/>
          </p:cNvPicPr>
          <p:nvPr/>
        </p:nvPicPr>
        <p:blipFill>
          <a:blip r:embed="rId3"/>
          <a:stretch>
            <a:fillRect/>
          </a:stretch>
        </p:blipFill>
        <p:spPr>
          <a:xfrm>
            <a:off x="1763688" y="2199195"/>
            <a:ext cx="3898337" cy="4487900"/>
          </a:xfrm>
          <a:prstGeom prst="rect">
            <a:avLst/>
          </a:prstGeom>
        </p:spPr>
      </p:pic>
      <p:sp>
        <p:nvSpPr>
          <p:cNvPr id="6" name="矩形 5">
            <a:extLst>
              <a:ext uri="{FF2B5EF4-FFF2-40B4-BE49-F238E27FC236}">
                <a16:creationId xmlns:a16="http://schemas.microsoft.com/office/drawing/2014/main" id="{C697AAD4-1447-6648-B1F9-C755F53C6F22}"/>
              </a:ext>
            </a:extLst>
          </p:cNvPr>
          <p:cNvSpPr/>
          <p:nvPr/>
        </p:nvSpPr>
        <p:spPr>
          <a:xfrm>
            <a:off x="6084168" y="6428102"/>
            <a:ext cx="2366161" cy="276999"/>
          </a:xfrm>
          <a:prstGeom prst="rect">
            <a:avLst/>
          </a:prstGeom>
        </p:spPr>
        <p:txBody>
          <a:bodyPr wrap="none">
            <a:spAutoFit/>
          </a:bodyPr>
          <a:lstStyle/>
          <a:p>
            <a:r>
              <a:rPr lang="zh-TW" altLang="en-US" sz="1200" dirty="0"/>
              <a:t>https://arxiv.org/abs/1604.02878</a:t>
            </a:r>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Detection (1/2)</a:t>
            </a:r>
          </a:p>
        </p:txBody>
      </p:sp>
      <p:sp>
        <p:nvSpPr>
          <p:cNvPr id="2" name="文字方塊 1">
            <a:hlinkClick r:id="rId4" action="ppaction://hlinksldjump"/>
            <a:extLst>
              <a:ext uri="{FF2B5EF4-FFF2-40B4-BE49-F238E27FC236}">
                <a16:creationId xmlns:a16="http://schemas.microsoft.com/office/drawing/2014/main" id="{D179DE22-BC0A-7344-A315-939ACAFC0031}"/>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107657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95575EF-CCE1-794F-8FDC-BC91E1FFFD97}"/>
              </a:ext>
            </a:extLst>
          </p:cNvPr>
          <p:cNvSpPr>
            <a:spLocks noGrp="1"/>
          </p:cNvSpPr>
          <p:nvPr>
            <p:ph idx="1"/>
          </p:nvPr>
        </p:nvSpPr>
        <p:spPr/>
        <p:txBody>
          <a:bodyPr/>
          <a:lstStyle/>
          <a:p>
            <a:r>
              <a:rPr kumimoji="1" lang="en-US" altLang="zh-TW" dirty="0"/>
              <a:t>Face detection</a:t>
            </a:r>
          </a:p>
          <a:p>
            <a:pPr lvl="1"/>
            <a:r>
              <a:rPr lang="en" altLang="zh-TW" dirty="0">
                <a:hlinkClick r:id="rId3"/>
              </a:rPr>
              <a:t>Faceboxes: A CPU real-time face detector with high accuracy</a:t>
            </a:r>
            <a:endParaRPr lang="zh-TW" altLang="en-US" dirty="0"/>
          </a:p>
          <a:p>
            <a:pPr lvl="1"/>
            <a:endParaRPr kumimoji="1" lang="en-US" altLang="zh-TW" dirty="0"/>
          </a:p>
          <a:p>
            <a:endParaRPr kumimoji="1" lang="en-US" altLang="zh-TW" dirty="0"/>
          </a:p>
          <a:p>
            <a:endParaRPr kumimoji="1" lang="zh-TW" altLang="en-US" dirty="0"/>
          </a:p>
        </p:txBody>
      </p:sp>
      <p:pic>
        <p:nvPicPr>
          <p:cNvPr id="4" name="圖片 3">
            <a:extLst>
              <a:ext uri="{FF2B5EF4-FFF2-40B4-BE49-F238E27FC236}">
                <a16:creationId xmlns:a16="http://schemas.microsoft.com/office/drawing/2014/main" id="{A2E52029-4ADD-9645-BC65-86D6DD34AE1E}"/>
              </a:ext>
            </a:extLst>
          </p:cNvPr>
          <p:cNvPicPr>
            <a:picLocks noChangeAspect="1"/>
          </p:cNvPicPr>
          <p:nvPr/>
        </p:nvPicPr>
        <p:blipFill>
          <a:blip r:embed="rId4"/>
          <a:stretch>
            <a:fillRect/>
          </a:stretch>
        </p:blipFill>
        <p:spPr>
          <a:xfrm>
            <a:off x="971600" y="2169873"/>
            <a:ext cx="6699901" cy="4259233"/>
          </a:xfrm>
          <a:prstGeom prst="rect">
            <a:avLst/>
          </a:prstGeom>
        </p:spPr>
      </p:pic>
      <p:sp>
        <p:nvSpPr>
          <p:cNvPr id="5" name="矩形 4">
            <a:extLst>
              <a:ext uri="{FF2B5EF4-FFF2-40B4-BE49-F238E27FC236}">
                <a16:creationId xmlns:a16="http://schemas.microsoft.com/office/drawing/2014/main" id="{F10D72EE-0540-DD46-BCA7-08E062784072}"/>
              </a:ext>
            </a:extLst>
          </p:cNvPr>
          <p:cNvSpPr/>
          <p:nvPr/>
        </p:nvSpPr>
        <p:spPr>
          <a:xfrm>
            <a:off x="5553733" y="6429106"/>
            <a:ext cx="2332498" cy="276999"/>
          </a:xfrm>
          <a:prstGeom prst="rect">
            <a:avLst/>
          </a:prstGeom>
        </p:spPr>
        <p:txBody>
          <a:bodyPr wrap="none">
            <a:spAutoFit/>
          </a:bodyPr>
          <a:lstStyle/>
          <a:p>
            <a:pPr algn="r"/>
            <a:r>
              <a:rPr lang="zh-TW" altLang="en-US" sz="1200" dirty="0"/>
              <a:t>https://arxiv.org/pdf/1708.05234</a:t>
            </a:r>
          </a:p>
        </p:txBody>
      </p:sp>
      <p:sp>
        <p:nvSpPr>
          <p:cNvPr id="11" name="標題 1">
            <a:extLst>
              <a:ext uri="{FF2B5EF4-FFF2-40B4-BE49-F238E27FC236}">
                <a16:creationId xmlns:a16="http://schemas.microsoft.com/office/drawing/2014/main" id="{3120DEC1-454C-4149-9A5F-5EC68AE41EEE}"/>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Detection (2/2)</a:t>
            </a:r>
          </a:p>
        </p:txBody>
      </p:sp>
    </p:spTree>
    <p:extLst>
      <p:ext uri="{BB962C8B-B14F-4D97-AF65-F5344CB8AC3E}">
        <p14:creationId xmlns:p14="http://schemas.microsoft.com/office/powerpoint/2010/main" val="2813540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478269A-F32C-8549-AFBC-597C7534F6DB}"/>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Alignment</a:t>
            </a:r>
          </a:p>
        </p:txBody>
      </p:sp>
      <p:grpSp>
        <p:nvGrpSpPr>
          <p:cNvPr id="45" name="群組 44">
            <a:extLst>
              <a:ext uri="{FF2B5EF4-FFF2-40B4-BE49-F238E27FC236}">
                <a16:creationId xmlns:a16="http://schemas.microsoft.com/office/drawing/2014/main" id="{0550B960-B17D-FB4A-8B36-264A5E9F3C9C}"/>
              </a:ext>
            </a:extLst>
          </p:cNvPr>
          <p:cNvGrpSpPr>
            <a:grpSpLocks noChangeAspect="1"/>
          </p:cNvGrpSpPr>
          <p:nvPr/>
        </p:nvGrpSpPr>
        <p:grpSpPr>
          <a:xfrm>
            <a:off x="300616" y="3429000"/>
            <a:ext cx="8280920" cy="2125427"/>
            <a:chOff x="232088" y="1628796"/>
            <a:chExt cx="10660975" cy="2736305"/>
          </a:xfrm>
        </p:grpSpPr>
        <p:pic>
          <p:nvPicPr>
            <p:cNvPr id="41" name="圖片 40" descr="一張含有 個人, 男人, 套裝, 服飾 的圖片&#10;&#10;自動產生的描述">
              <a:extLst>
                <a:ext uri="{FF2B5EF4-FFF2-40B4-BE49-F238E27FC236}">
                  <a16:creationId xmlns:a16="http://schemas.microsoft.com/office/drawing/2014/main" id="{A7944B7C-BCAA-F24E-8543-051180080B6D}"/>
                </a:ext>
              </a:extLst>
            </p:cNvPr>
            <p:cNvPicPr>
              <a:picLocks noChangeAspect="1"/>
            </p:cNvPicPr>
            <p:nvPr/>
          </p:nvPicPr>
          <p:blipFill rotWithShape="1">
            <a:blip r:embed="rId3">
              <a:extLst>
                <a:ext uri="{28A0092B-C50C-407E-A947-70E740481C1C}">
                  <a14:useLocalDpi xmlns:a14="http://schemas.microsoft.com/office/drawing/2010/main" val="0"/>
                </a:ext>
              </a:extLst>
            </a:blip>
            <a:srcRect l="23226" t="20000" r="51575" b="34400"/>
            <a:stretch/>
          </p:blipFill>
          <p:spPr>
            <a:xfrm>
              <a:off x="232088" y="1628796"/>
              <a:ext cx="2304256" cy="2736303"/>
            </a:xfrm>
            <a:prstGeom prst="rect">
              <a:avLst/>
            </a:prstGeom>
          </p:spPr>
        </p:pic>
        <p:grpSp>
          <p:nvGrpSpPr>
            <p:cNvPr id="44" name="群組 43">
              <a:extLst>
                <a:ext uri="{FF2B5EF4-FFF2-40B4-BE49-F238E27FC236}">
                  <a16:creationId xmlns:a16="http://schemas.microsoft.com/office/drawing/2014/main" id="{20A34F84-86D7-1748-BFA5-4A330584D6C6}"/>
                </a:ext>
              </a:extLst>
            </p:cNvPr>
            <p:cNvGrpSpPr/>
            <p:nvPr/>
          </p:nvGrpSpPr>
          <p:grpSpPr>
            <a:xfrm>
              <a:off x="2536344" y="1628797"/>
              <a:ext cx="8356719" cy="2736304"/>
              <a:chOff x="2536344" y="1628797"/>
              <a:chExt cx="8356719" cy="2736304"/>
            </a:xfrm>
          </p:grpSpPr>
          <p:grpSp>
            <p:nvGrpSpPr>
              <p:cNvPr id="40" name="群組 39">
                <a:extLst>
                  <a:ext uri="{FF2B5EF4-FFF2-40B4-BE49-F238E27FC236}">
                    <a16:creationId xmlns:a16="http://schemas.microsoft.com/office/drawing/2014/main" id="{35668C2E-8B8B-9F41-8133-4947A5B11B28}"/>
                  </a:ext>
                </a:extLst>
              </p:cNvPr>
              <p:cNvGrpSpPr/>
              <p:nvPr/>
            </p:nvGrpSpPr>
            <p:grpSpPr>
              <a:xfrm>
                <a:off x="2536344" y="1628797"/>
                <a:ext cx="6140113" cy="2736304"/>
                <a:chOff x="2536344" y="1628797"/>
                <a:chExt cx="6140113" cy="2736304"/>
              </a:xfrm>
            </p:grpSpPr>
            <p:cxnSp>
              <p:nvCxnSpPr>
                <p:cNvPr id="22" name="直線箭頭接點 21">
                  <a:extLst>
                    <a:ext uri="{FF2B5EF4-FFF2-40B4-BE49-F238E27FC236}">
                      <a16:creationId xmlns:a16="http://schemas.microsoft.com/office/drawing/2014/main" id="{CC0F5E98-1117-1A4D-950F-6565B95482CB}"/>
                    </a:ext>
                  </a:extLst>
                </p:cNvPr>
                <p:cNvCxnSpPr>
                  <a:cxnSpLocks/>
                  <a:stCxn id="41" idx="3"/>
                </p:cNvCxnSpPr>
                <p:nvPr/>
              </p:nvCxnSpPr>
              <p:spPr>
                <a:xfrm>
                  <a:off x="2536344" y="2996948"/>
                  <a:ext cx="511899" cy="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A9D68064-FDEF-C543-9CD8-4F2D39D127BA}"/>
                    </a:ext>
                  </a:extLst>
                </p:cNvPr>
                <p:cNvCxnSpPr>
                  <a:cxnSpLocks/>
                  <a:stCxn id="32" idx="3"/>
                  <a:endCxn id="33" idx="1"/>
                </p:cNvCxnSpPr>
                <p:nvPr/>
              </p:nvCxnSpPr>
              <p:spPr>
                <a:xfrm flipV="1">
                  <a:off x="5353370" y="2996949"/>
                  <a:ext cx="50985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FA8D62EC-C027-7045-BAF9-E67D4CF301CE}"/>
                    </a:ext>
                  </a:extLst>
                </p:cNvPr>
                <p:cNvCxnSpPr>
                  <a:cxnSpLocks/>
                  <a:stCxn id="33" idx="3"/>
                </p:cNvCxnSpPr>
                <p:nvPr/>
              </p:nvCxnSpPr>
              <p:spPr>
                <a:xfrm>
                  <a:off x="8167477" y="2996949"/>
                  <a:ext cx="5089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圖片 31" descr="一張含有 個人, 套裝, 男人, 服飾 的圖片&#10;&#10;自動產生的描述">
                  <a:extLst>
                    <a:ext uri="{FF2B5EF4-FFF2-40B4-BE49-F238E27FC236}">
                      <a16:creationId xmlns:a16="http://schemas.microsoft.com/office/drawing/2014/main" id="{0344C33C-0CF7-7640-A9A8-B726CA4B478A}"/>
                    </a:ext>
                  </a:extLst>
                </p:cNvPr>
                <p:cNvPicPr>
                  <a:picLocks noChangeAspect="1"/>
                </p:cNvPicPr>
                <p:nvPr/>
              </p:nvPicPr>
              <p:blipFill rotWithShape="1">
                <a:blip r:embed="rId4">
                  <a:extLst>
                    <a:ext uri="{28A0092B-C50C-407E-A947-70E740481C1C}">
                      <a14:useLocalDpi xmlns:a14="http://schemas.microsoft.com/office/drawing/2010/main" val="0"/>
                    </a:ext>
                  </a:extLst>
                </a:blip>
                <a:srcRect l="23160" t="19901" r="51640" b="34499"/>
                <a:stretch/>
              </p:blipFill>
              <p:spPr>
                <a:xfrm>
                  <a:off x="3049114" y="1628798"/>
                  <a:ext cx="2304256" cy="2736303"/>
                </a:xfrm>
                <a:prstGeom prst="rect">
                  <a:avLst/>
                </a:prstGeom>
              </p:spPr>
            </p:pic>
            <p:pic>
              <p:nvPicPr>
                <p:cNvPr id="33" name="圖片 32" descr="一張含有 個人, 套裝, 男人, 服飾 的圖片&#10;&#10;自動產生的描述">
                  <a:extLst>
                    <a:ext uri="{FF2B5EF4-FFF2-40B4-BE49-F238E27FC236}">
                      <a16:creationId xmlns:a16="http://schemas.microsoft.com/office/drawing/2014/main" id="{A2AC70F8-6057-B04F-85B2-C962BDB256FD}"/>
                    </a:ext>
                  </a:extLst>
                </p:cNvPr>
                <p:cNvPicPr>
                  <a:picLocks noChangeAspect="1"/>
                </p:cNvPicPr>
                <p:nvPr/>
              </p:nvPicPr>
              <p:blipFill rotWithShape="1">
                <a:blip r:embed="rId5">
                  <a:extLst>
                    <a:ext uri="{28A0092B-C50C-407E-A947-70E740481C1C}">
                      <a14:useLocalDpi xmlns:a14="http://schemas.microsoft.com/office/drawing/2010/main" val="0"/>
                    </a:ext>
                  </a:extLst>
                </a:blip>
                <a:srcRect l="23226" t="20000" r="51575" b="34400"/>
                <a:stretch/>
              </p:blipFill>
              <p:spPr>
                <a:xfrm>
                  <a:off x="5863221" y="1628797"/>
                  <a:ext cx="2304256" cy="2736303"/>
                </a:xfrm>
                <a:prstGeom prst="rect">
                  <a:avLst/>
                </a:prstGeom>
              </p:spPr>
            </p:pic>
          </p:grpSp>
          <p:pic>
            <p:nvPicPr>
              <p:cNvPr id="42" name="圖片 41" descr="一張含有 個人, 男人, 領帶, 室內 的圖片&#10;&#10;自動產生的描述">
                <a:extLst>
                  <a:ext uri="{FF2B5EF4-FFF2-40B4-BE49-F238E27FC236}">
                    <a16:creationId xmlns:a16="http://schemas.microsoft.com/office/drawing/2014/main" id="{21139CD0-2070-3B42-A6AE-38EE2F12FC44}"/>
                  </a:ext>
                </a:extLst>
              </p:cNvPr>
              <p:cNvPicPr>
                <a:picLocks noChangeAspect="1"/>
              </p:cNvPicPr>
              <p:nvPr/>
            </p:nvPicPr>
            <p:blipFill rotWithShape="1">
              <a:blip r:embed="rId6">
                <a:extLst>
                  <a:ext uri="{28A0092B-C50C-407E-A947-70E740481C1C}">
                    <a14:useLocalDpi xmlns:a14="http://schemas.microsoft.com/office/drawing/2010/main" val="0"/>
                  </a:ext>
                </a:extLst>
              </a:blip>
              <a:srcRect r="18993"/>
              <a:stretch/>
            </p:blipFill>
            <p:spPr>
              <a:xfrm>
                <a:off x="8676457" y="1628797"/>
                <a:ext cx="2216606" cy="2736302"/>
              </a:xfrm>
              <a:prstGeom prst="rect">
                <a:avLst/>
              </a:prstGeom>
            </p:spPr>
          </p:pic>
        </p:grpSp>
      </p:grpSp>
      <p:sp>
        <p:nvSpPr>
          <p:cNvPr id="13" name="內容版面配置區 2">
            <a:extLst>
              <a:ext uri="{FF2B5EF4-FFF2-40B4-BE49-F238E27FC236}">
                <a16:creationId xmlns:a16="http://schemas.microsoft.com/office/drawing/2014/main" id="{033C7F33-E0D5-A54E-B6B4-2BCB4AD2304C}"/>
              </a:ext>
            </a:extLst>
          </p:cNvPr>
          <p:cNvSpPr>
            <a:spLocks noGrp="1"/>
          </p:cNvSpPr>
          <p:nvPr>
            <p:ph idx="1"/>
          </p:nvPr>
        </p:nvSpPr>
        <p:spPr>
          <a:xfrm>
            <a:off x="468313" y="981075"/>
            <a:ext cx="8135937" cy="1943859"/>
          </a:xfrm>
        </p:spPr>
        <p:txBody>
          <a:bodyPr/>
          <a:lstStyle/>
          <a:p>
            <a:r>
              <a:rPr kumimoji="1" lang="en-US" altLang="zh-TW" dirty="0"/>
              <a:t>Dlib</a:t>
            </a:r>
          </a:p>
          <a:p>
            <a:pPr lvl="1"/>
            <a:r>
              <a:rPr lang="en-US" altLang="zh-TW" dirty="0">
                <a:hlinkClick r:id="rId7"/>
              </a:rPr>
              <a:t>V Kazemi, “</a:t>
            </a:r>
            <a:r>
              <a:rPr kumimoji="1" lang="en-US" altLang="zh-TW" dirty="0">
                <a:hlinkClick r:id="rId7"/>
              </a:rPr>
              <a:t>One millisecond face alignment with an ensemble of regression trees.”</a:t>
            </a:r>
            <a:endParaRPr kumimoji="1" lang="en-US" altLang="zh-TW" dirty="0"/>
          </a:p>
          <a:p>
            <a:pPr lvl="1"/>
            <a:r>
              <a:rPr kumimoji="1" lang="en-US" altLang="zh-TW" dirty="0"/>
              <a:t>2D alignment to get the canonical view of a face</a:t>
            </a:r>
            <a:endParaRPr kumimoji="1" lang="zh-TW" altLang="en-US" dirty="0"/>
          </a:p>
        </p:txBody>
      </p:sp>
      <p:sp>
        <p:nvSpPr>
          <p:cNvPr id="14" name="文字方塊 13">
            <a:hlinkClick r:id="rId8" action="ppaction://hlinksldjump"/>
            <a:extLst>
              <a:ext uri="{FF2B5EF4-FFF2-40B4-BE49-F238E27FC236}">
                <a16:creationId xmlns:a16="http://schemas.microsoft.com/office/drawing/2014/main" id="{E4EFCAAE-20C2-0443-B0F1-230793575D00}"/>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5187652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壁窗">
  <a:themeElements>
    <a:clrScheme name="壁窗">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自訂 1">
      <a:majorFont>
        <a:latin typeface="Times New Roman"/>
        <a:ea typeface="標楷體"/>
        <a:cs typeface=""/>
      </a:majorFont>
      <a:minorFont>
        <a:latin typeface="Times New Roman"/>
        <a:ea typeface="標楷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117292</TotalTime>
  <Words>3234</Words>
  <Application>Microsoft Macintosh PowerPoint</Application>
  <PresentationFormat>如螢幕大小 (4:3)</PresentationFormat>
  <Paragraphs>848</Paragraphs>
  <Slides>49</Slides>
  <Notes>48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49</vt:i4>
      </vt:variant>
    </vt:vector>
  </HeadingPairs>
  <TitlesOfParts>
    <vt:vector size="59" baseType="lpstr">
      <vt:lpstr>Microsoft JhengHei</vt:lpstr>
      <vt:lpstr>新細明體</vt:lpstr>
      <vt:lpstr>標楷體</vt:lpstr>
      <vt:lpstr>Arial</vt:lpstr>
      <vt:lpstr>Calibri</vt:lpstr>
      <vt:lpstr>Cambria Math</vt:lpstr>
      <vt:lpstr>Times New Roman</vt:lpstr>
      <vt:lpstr>Wingdings</vt:lpstr>
      <vt:lpstr>Wingdings 2</vt:lpstr>
      <vt:lpstr>壁窗</vt:lpstr>
      <vt:lpstr>Improving ResNet-based Feature Extractor for Face Recognition via Re-ranking and Approximate Nearest Neighbor Search</vt:lpstr>
      <vt:lpstr>Outline</vt:lpstr>
      <vt:lpstr>Introduction</vt:lpstr>
      <vt:lpstr>Related Work</vt:lpstr>
      <vt:lpstr>Related Work</vt:lpstr>
      <vt:lpstr>Method</vt:lpstr>
      <vt:lpstr>Method of Face Detection (1/2)</vt:lpstr>
      <vt:lpstr>Method of Face Detection (2/2)</vt:lpstr>
      <vt:lpstr>Method of Face Alignment</vt:lpstr>
      <vt:lpstr>Method of Face Feature Extractor</vt:lpstr>
      <vt:lpstr>Method of Approximate Nearest Neighbor </vt:lpstr>
      <vt:lpstr>Method of Re-ranking</vt:lpstr>
      <vt:lpstr>Method of Re-ranking</vt:lpstr>
      <vt:lpstr>Method of Re-ranking</vt:lpstr>
      <vt:lpstr>Method of Re-ranking</vt:lpstr>
      <vt:lpstr>Method of Re-ranking</vt:lpstr>
      <vt:lpstr>Experiments</vt:lpstr>
      <vt:lpstr>Experiments of Face Detection</vt:lpstr>
      <vt:lpstr>Experiments of Face Detection (cont.)</vt:lpstr>
      <vt:lpstr>Experiments of Face Detection (cont.)</vt:lpstr>
      <vt:lpstr>Experiments of Face Detection (cont.)</vt:lpstr>
      <vt:lpstr>Experiments of Face Detection (cont.)</vt:lpstr>
      <vt:lpstr>Experiments of Face Detection (cont.)</vt:lpstr>
      <vt:lpstr>Experiments of Face Verification  </vt:lpstr>
      <vt:lpstr>Experiments of Face Verification (cont.)</vt:lpstr>
      <vt:lpstr>Experiments of Face Verification (cont.)</vt:lpstr>
      <vt:lpstr>Experiments of Face Verification (cont.)</vt:lpstr>
      <vt:lpstr>Experiments of Face Verification (cont.)</vt:lpstr>
      <vt:lpstr>Experiments of Face Verification (cont.)</vt:lpstr>
      <vt:lpstr>Experiments of Face Verification (cont.)</vt:lpstr>
      <vt:lpstr>Experiments of Face Identification (1/3) </vt:lpstr>
      <vt:lpstr>Experiments of Face Identification (1/3)  </vt:lpstr>
      <vt:lpstr>Experiments of Face Identification (2/3)  </vt:lpstr>
      <vt:lpstr>Experiments of Face Identification (2/3)  </vt:lpstr>
      <vt:lpstr>Experiments of Face Identification (3/3)  </vt:lpstr>
      <vt:lpstr>Experiments of Face Identification (3/3)  </vt:lpstr>
      <vt:lpstr>Parameter Analysis</vt:lpstr>
      <vt:lpstr>Conclusions and discussions</vt:lpstr>
      <vt:lpstr>PowerPoint 簡報</vt:lpstr>
      <vt:lpstr>Experiments of face verification (cont.)</vt:lpstr>
      <vt:lpstr>Experiments of Face Identification  </vt:lpstr>
      <vt:lpstr>Error images (with average)</vt:lpstr>
      <vt:lpstr>Experiments of Face Identification (cont.)</vt:lpstr>
      <vt:lpstr>Experiments of Face Identification (cont.)</vt:lpstr>
      <vt:lpstr>Experiments of Face Identification (cont.)</vt:lpstr>
      <vt:lpstr>Experiments of Face Identification (cont.)</vt:lpstr>
      <vt:lpstr>Method of Re-ranking</vt:lpstr>
      <vt:lpstr>Method of Re-ranking</vt:lpstr>
      <vt:lpstr>Experiments of Face Identification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NTHU CS Dept., Ph.D. Dissertation Presentation  Discovering Discriminative Features with Applications to Music Genre/Mood Classification</dc:title>
  <dc:creator>E C</dc:creator>
  <cp:lastModifiedBy>kevin hsiao</cp:lastModifiedBy>
  <cp:revision>5103</cp:revision>
  <dcterms:created xsi:type="dcterms:W3CDTF">2008-11-09T17:03:56Z</dcterms:created>
  <dcterms:modified xsi:type="dcterms:W3CDTF">2019-06-24T16:28:22Z</dcterms:modified>
</cp:coreProperties>
</file>